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embeddedFontLst>
    <p:embeddedFont>
      <p:font typeface="Nuni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7" roundtripDataSignature="AMtx7mh5a1VX08at9x9BspaGWyBw+FZv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E0AA2F9-F007-4D72-B4C4-A679CC663FF4}">
  <a:tblStyle styleId="{DE0AA2F9-F007-4D72-B4C4-A679CC663FF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5B09CEE-4B34-4939-9FE9-DA0946EC3E91}" styleName="Table_1">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Nuni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Nunito-italic.fntdata"/><Relationship Id="rId10" Type="http://schemas.openxmlformats.org/officeDocument/2006/relationships/slide" Target="slides/slide5.xml"/><Relationship Id="rId54" Type="http://schemas.openxmlformats.org/officeDocument/2006/relationships/font" Target="fonts/Nunito-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1afa42c81_2_7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61afa42c81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1afa42c81_13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61afa42c81_1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1afa42c81_8_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但是我们不是先用feature 再用model test吗</a:t>
            </a:r>
            <a:endParaRPr/>
          </a:p>
        </p:txBody>
      </p:sp>
      <p:sp>
        <p:nvSpPr>
          <p:cNvPr id="208" name="Google Shape;208;g61afa42c81_8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1afa42c81_13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61afa42c81_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1afa42c81_7_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600">
              <a:solidFill>
                <a:schemeClr val="dk1"/>
              </a:solidFill>
              <a:highlight>
                <a:schemeClr val="lt1"/>
              </a:highlight>
              <a:latin typeface="Calibri"/>
              <a:ea typeface="Calibri"/>
              <a:cs typeface="Calibri"/>
              <a:sym typeface="Calibri"/>
            </a:endParaRPr>
          </a:p>
        </p:txBody>
      </p:sp>
      <p:sp>
        <p:nvSpPr>
          <p:cNvPr id="247" name="Google Shape;247;g61afa42c81_7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1bd86774f_3_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g61bd86774f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b69fc6eba_0_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6b69fc6eb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b69fc6eba_3_14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g6b69fc6eba_3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b69fc6eba_9_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6b69fc6eba_9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b69fc6eba_9_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6b69fc6eba_9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b6016f3f7_5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6b6016f3f7_5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1afa42c81_2_43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g61afa42c81_2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b6016f3f7_5_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6b6016f3f7_5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b6016f3f7_6_3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6b6016f3f7_6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b6016f3f7_6_6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6b6016f3f7_6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6b6016f3f7_6_9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g6b6016f3f7_6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6b6016f3f7_6_1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g6b6016f3f7_6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b6016f3f7_6_16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3" name="Google Shape;553;g6b6016f3f7_6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6b6016f3f7_6_19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6" name="Google Shape;586;g6b6016f3f7_6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6b6016f3f7_6_2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g6b6016f3f7_6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6b6016f3f7_6_25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6b6016f3f7_6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6b6016f3f7_6_28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5" name="Google Shape;685;g6b6016f3f7_6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1afa42c81_2_8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61afa42c81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6b6016f3f7_6_34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g6b6016f3f7_6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6b69fc6eba_15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8" name="Google Shape;728;g6b69fc6eba_1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6b6016f3f7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6b6016f3f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6b69fc6eba_3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 name="Google Shape;749;g6b69fc6eba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6b6016f3f7_0_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g6b6016f3f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6b69fc6eba_20_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6b69fc6eba_2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6b69fc6eba_20_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g6b69fc6eba_2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6b69fc6eba_20_9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2" name="Google Shape;852;g6b69fc6eba_2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6b69fc6eba_20_1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2" name="Google Shape;882;g6b69fc6eba_2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6b69fc6eba_20_15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2" name="Google Shape;912;g6b69fc6eba_2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1afa42c81_13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61afa42c81_1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6b69fc6eba_21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2" name="Google Shape;942;g6b69fc6eba_2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6b69fc6eba_21_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2" name="Google Shape;972;g6b69fc6eba_2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6b69fc6eba_21_6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2" name="Google Shape;1002;g6b69fc6eba_2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6b69fc6eba_7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6b69fc6eba_7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6b69fc6eba_1_4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0" name="Google Shape;1040;g6b69fc6eba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6b69fc6eba_1_6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1" name="Google Shape;1051;g6b69fc6eba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6b69fc6eba_2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2" name="Google Shape;1062;g6b69fc6eba_2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61afa42c81_2_48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0" name="Google Shape;1070;g61afa42c81_2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225fe5ad3_4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Setting threshold for probability </a:t>
            </a:r>
            <a:endParaRPr/>
          </a:p>
          <a:p>
            <a:pPr indent="0" lvl="0" marL="0" rtl="0" algn="l">
              <a:lnSpc>
                <a:spcPct val="100000"/>
              </a:lnSpc>
              <a:spcBef>
                <a:spcPts val="0"/>
              </a:spcBef>
              <a:spcAft>
                <a:spcPts val="0"/>
              </a:spcAft>
              <a:buSzPts val="1100"/>
              <a:buNone/>
            </a:pPr>
            <a:r>
              <a:rPr lang="en-US"/>
              <a:t>It’s not mandated by law</a:t>
            </a:r>
            <a:endParaRPr/>
          </a:p>
          <a:p>
            <a:pPr indent="0" lvl="0" marL="0" rtl="0" algn="l">
              <a:lnSpc>
                <a:spcPct val="100000"/>
              </a:lnSpc>
              <a:spcBef>
                <a:spcPts val="0"/>
              </a:spcBef>
              <a:spcAft>
                <a:spcPts val="0"/>
              </a:spcAft>
              <a:buSzPts val="1100"/>
              <a:buNone/>
            </a:pPr>
            <a:r>
              <a:rPr lang="en-US"/>
              <a:t>Most lenders buy insurance but are paid for borrowers because of the secondary owners </a:t>
            </a:r>
            <a:endParaRPr/>
          </a:p>
          <a:p>
            <a:pPr indent="0" lvl="0" marL="0" rtl="0" algn="l">
              <a:lnSpc>
                <a:spcPct val="100000"/>
              </a:lnSpc>
              <a:spcBef>
                <a:spcPts val="0"/>
              </a:spcBef>
              <a:spcAft>
                <a:spcPts val="0"/>
              </a:spcAft>
              <a:buSzPts val="1100"/>
              <a:buNone/>
            </a:pPr>
            <a:r>
              <a:rPr lang="en-US"/>
              <a:t>Government backing for title insurance </a:t>
            </a:r>
            <a:endParaRPr/>
          </a:p>
          <a:p>
            <a:pPr indent="0" lvl="0" marL="0" rtl="0" algn="l">
              <a:lnSpc>
                <a:spcPct val="100000"/>
              </a:lnSpc>
              <a:spcBef>
                <a:spcPts val="0"/>
              </a:spcBef>
              <a:spcAft>
                <a:spcPts val="0"/>
              </a:spcAft>
              <a:buSzPts val="1100"/>
              <a:buNone/>
            </a:pPr>
            <a:r>
              <a:rPr lang="en-US"/>
              <a:t>A lot of companies are trying to make the transaction easier </a:t>
            </a:r>
            <a:endParaRPr/>
          </a:p>
          <a:p>
            <a:pPr indent="0" lvl="0" marL="0" rtl="0" algn="l">
              <a:lnSpc>
                <a:spcPct val="100000"/>
              </a:lnSpc>
              <a:spcBef>
                <a:spcPts val="0"/>
              </a:spcBef>
              <a:spcAft>
                <a:spcPts val="0"/>
              </a:spcAft>
              <a:buSzPts val="1100"/>
              <a:buNone/>
            </a:pPr>
            <a:r>
              <a:rPr lang="en-US"/>
              <a:t>How can we implement those models in our business </a:t>
            </a:r>
            <a:endParaRPr/>
          </a:p>
          <a:p>
            <a:pPr indent="0" lvl="0" marL="0" rtl="0" algn="l">
              <a:lnSpc>
                <a:spcPct val="100000"/>
              </a:lnSpc>
              <a:spcBef>
                <a:spcPts val="0"/>
              </a:spcBef>
              <a:spcAft>
                <a:spcPts val="0"/>
              </a:spcAft>
              <a:buSzPts val="1100"/>
              <a:buNone/>
            </a:pPr>
            <a:r>
              <a:rPr lang="en-US"/>
              <a:t>What are the characteristics that make it very risky </a:t>
            </a:r>
            <a:endParaRPr/>
          </a:p>
          <a:p>
            <a:pPr indent="0" lvl="0" marL="0" rtl="0" algn="l">
              <a:lnSpc>
                <a:spcPct val="100000"/>
              </a:lnSpc>
              <a:spcBef>
                <a:spcPts val="0"/>
              </a:spcBef>
              <a:spcAft>
                <a:spcPts val="0"/>
              </a:spcAft>
              <a:buSzPts val="1100"/>
              <a:buNone/>
            </a:pPr>
            <a:r>
              <a:t/>
            </a:r>
            <a:endParaRPr/>
          </a:p>
        </p:txBody>
      </p:sp>
      <p:sp>
        <p:nvSpPr>
          <p:cNvPr id="139" name="Google Shape;139;g6225fe5ad3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1afa42c81_6_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1:30</a:t>
            </a:r>
            <a:endParaRPr/>
          </a:p>
          <a:p>
            <a:pPr indent="0" lvl="0" marL="0" rtl="0" algn="l">
              <a:lnSpc>
                <a:spcPct val="100000"/>
              </a:lnSpc>
              <a:spcBef>
                <a:spcPts val="0"/>
              </a:spcBef>
              <a:spcAft>
                <a:spcPts val="0"/>
              </a:spcAft>
              <a:buSzPts val="1100"/>
              <a:buNone/>
            </a:pPr>
            <a:r>
              <a:t/>
            </a:r>
            <a:endParaRPr/>
          </a:p>
        </p:txBody>
      </p:sp>
      <p:sp>
        <p:nvSpPr>
          <p:cNvPr id="151" name="Google Shape;151;g61afa42c81_6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b69fc6eba_1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6b69fc6eba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Title insurance is a niche but sizable market, the files and records of title are all public, so Spruce faces challenges from new entrants and threats of cutting-edge technologies, such as blockchains. In this project, we will first analyze data, determine the useful attributes and build a high-accuracy model to predict the risks. So that we could help Spruce could predict the risks accurately and stay competitive in its field.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1afa42c81_13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61afa42c81_13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1afa42c81_0_8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Based on that, we raised two research questions: first, is historical data that we have sufficient to predict the title defects? and if so, which features are most predictive of title defects? And the null hypothesis, in this case, is that the given historical data cannot accurately predict the title defects.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3:00</a:t>
            </a:r>
            <a:endParaRPr/>
          </a:p>
          <a:p>
            <a:pPr indent="0" lvl="0" marL="0" rtl="0" algn="l">
              <a:lnSpc>
                <a:spcPct val="100000"/>
              </a:lnSpc>
              <a:spcBef>
                <a:spcPts val="0"/>
              </a:spcBef>
              <a:spcAft>
                <a:spcPts val="0"/>
              </a:spcAft>
              <a:buSzPts val="1100"/>
              <a:buNone/>
            </a:pPr>
            <a:r>
              <a:t/>
            </a:r>
            <a:endParaRPr/>
          </a:p>
        </p:txBody>
      </p:sp>
      <p:sp>
        <p:nvSpPr>
          <p:cNvPr id="183" name="Google Shape;183;g61afa42c81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11" name="Shape 11"/>
        <p:cNvGrpSpPr/>
        <p:nvPr/>
      </p:nvGrpSpPr>
      <p:grpSpPr>
        <a:xfrm>
          <a:off x="0" y="0"/>
          <a:ext cx="0" cy="0"/>
          <a:chOff x="0" y="0"/>
          <a:chExt cx="0" cy="0"/>
        </a:xfrm>
      </p:grpSpPr>
      <p:sp>
        <p:nvSpPr>
          <p:cNvPr id="12" name="Google Shape;12;g61afa42c81_2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g61afa42c81_2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g61afa42c81_2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g61afa42c81_2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g61afa42c81_2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68" name="Shape 68"/>
        <p:cNvGrpSpPr/>
        <p:nvPr/>
      </p:nvGrpSpPr>
      <p:grpSpPr>
        <a:xfrm>
          <a:off x="0" y="0"/>
          <a:ext cx="0" cy="0"/>
          <a:chOff x="0" y="0"/>
          <a:chExt cx="0" cy="0"/>
        </a:xfrm>
      </p:grpSpPr>
      <p:sp>
        <p:nvSpPr>
          <p:cNvPr id="69" name="Google Shape;69;g61afa42c81_2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61afa42c81_2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g61afa42c81_2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g61afa42c81_2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g61afa42c81_2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10;文本" type="vertTitleAndTx">
  <p:cSld name="VERTICAL_TITLE_AND_VERTICAL_TEXT">
    <p:spTree>
      <p:nvGrpSpPr>
        <p:cNvPr id="74" name="Shape 74"/>
        <p:cNvGrpSpPr/>
        <p:nvPr/>
      </p:nvGrpSpPr>
      <p:grpSpPr>
        <a:xfrm>
          <a:off x="0" y="0"/>
          <a:ext cx="0" cy="0"/>
          <a:chOff x="0" y="0"/>
          <a:chExt cx="0" cy="0"/>
        </a:xfrm>
      </p:grpSpPr>
      <p:sp>
        <p:nvSpPr>
          <p:cNvPr id="75" name="Google Shape;75;g61afa42c81_2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g61afa42c81_2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g61afa42c81_2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g61afa42c81_2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g61afa42c81_2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17" name="Shape 17"/>
        <p:cNvGrpSpPr/>
        <p:nvPr/>
      </p:nvGrpSpPr>
      <p:grpSpPr>
        <a:xfrm>
          <a:off x="0" y="0"/>
          <a:ext cx="0" cy="0"/>
          <a:chOff x="0" y="0"/>
          <a:chExt cx="0" cy="0"/>
        </a:xfrm>
      </p:grpSpPr>
      <p:sp>
        <p:nvSpPr>
          <p:cNvPr id="18" name="Google Shape;18;g61afa42c81_2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61afa42c81_2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g61afa42c81_2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g61afa42c81_2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g61afa42c81_2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23" name="Shape 23"/>
        <p:cNvGrpSpPr/>
        <p:nvPr/>
      </p:nvGrpSpPr>
      <p:grpSpPr>
        <a:xfrm>
          <a:off x="0" y="0"/>
          <a:ext cx="0" cy="0"/>
          <a:chOff x="0" y="0"/>
          <a:chExt cx="0" cy="0"/>
        </a:xfrm>
      </p:grpSpPr>
      <p:sp>
        <p:nvSpPr>
          <p:cNvPr id="24" name="Google Shape;24;g61afa42c81_2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61afa42c81_2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g61afa42c81_2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g61afa42c81_2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g61afa42c81_2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29" name="Shape 29"/>
        <p:cNvGrpSpPr/>
        <p:nvPr/>
      </p:nvGrpSpPr>
      <p:grpSpPr>
        <a:xfrm>
          <a:off x="0" y="0"/>
          <a:ext cx="0" cy="0"/>
          <a:chOff x="0" y="0"/>
          <a:chExt cx="0" cy="0"/>
        </a:xfrm>
      </p:grpSpPr>
      <p:sp>
        <p:nvSpPr>
          <p:cNvPr id="30" name="Google Shape;30;g61afa42c81_2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g61afa42c81_2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g61afa42c81_2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g61afa42c81_2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g61afa42c81_2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g61afa42c81_2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36" name="Shape 36"/>
        <p:cNvGrpSpPr/>
        <p:nvPr/>
      </p:nvGrpSpPr>
      <p:grpSpPr>
        <a:xfrm>
          <a:off x="0" y="0"/>
          <a:ext cx="0" cy="0"/>
          <a:chOff x="0" y="0"/>
          <a:chExt cx="0" cy="0"/>
        </a:xfrm>
      </p:grpSpPr>
      <p:sp>
        <p:nvSpPr>
          <p:cNvPr id="37" name="Google Shape;37;g61afa42c81_2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61afa42c81_2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g61afa42c81_2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g61afa42c81_2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g61afa42c81_2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g61afa42c81_2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g61afa42c81_2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g61afa42c81_2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45" name="Shape 45"/>
        <p:cNvGrpSpPr/>
        <p:nvPr/>
      </p:nvGrpSpPr>
      <p:grpSpPr>
        <a:xfrm>
          <a:off x="0" y="0"/>
          <a:ext cx="0" cy="0"/>
          <a:chOff x="0" y="0"/>
          <a:chExt cx="0" cy="0"/>
        </a:xfrm>
      </p:grpSpPr>
      <p:sp>
        <p:nvSpPr>
          <p:cNvPr id="46" name="Google Shape;46;g61afa42c81_2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g61afa42c81_2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g61afa42c81_2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g61afa42c81_2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50" name="Shape 50"/>
        <p:cNvGrpSpPr/>
        <p:nvPr/>
      </p:nvGrpSpPr>
      <p:grpSpPr>
        <a:xfrm>
          <a:off x="0" y="0"/>
          <a:ext cx="0" cy="0"/>
          <a:chOff x="0" y="0"/>
          <a:chExt cx="0" cy="0"/>
        </a:xfrm>
      </p:grpSpPr>
      <p:sp>
        <p:nvSpPr>
          <p:cNvPr id="51" name="Google Shape;51;g61afa42c81_2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61afa42c81_2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g61afa42c81_2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54" name="Shape 54"/>
        <p:cNvGrpSpPr/>
        <p:nvPr/>
      </p:nvGrpSpPr>
      <p:grpSpPr>
        <a:xfrm>
          <a:off x="0" y="0"/>
          <a:ext cx="0" cy="0"/>
          <a:chOff x="0" y="0"/>
          <a:chExt cx="0" cy="0"/>
        </a:xfrm>
      </p:grpSpPr>
      <p:sp>
        <p:nvSpPr>
          <p:cNvPr id="55" name="Google Shape;55;g61afa42c81_2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61afa42c81_2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g61afa42c81_2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g61afa42c81_2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g61afa42c81_2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g61afa42c81_2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61" name="Shape 61"/>
        <p:cNvGrpSpPr/>
        <p:nvPr/>
      </p:nvGrpSpPr>
      <p:grpSpPr>
        <a:xfrm>
          <a:off x="0" y="0"/>
          <a:ext cx="0" cy="0"/>
          <a:chOff x="0" y="0"/>
          <a:chExt cx="0" cy="0"/>
        </a:xfrm>
      </p:grpSpPr>
      <p:sp>
        <p:nvSpPr>
          <p:cNvPr id="62" name="Google Shape;62;g61afa42c81_2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g61afa42c81_2_5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g61afa42c81_2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g61afa42c81_2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g61afa42c81_2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g61afa42c81_2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g61afa42c81_2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g61afa42c81_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g61afa42c81_2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g61afa42c81_2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g61afa42c81_2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2.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9.png"/><Relationship Id="rId10" Type="http://schemas.openxmlformats.org/officeDocument/2006/relationships/image" Target="../media/image24.jpg"/><Relationship Id="rId9" Type="http://schemas.openxmlformats.org/officeDocument/2006/relationships/image" Target="../media/image3.jpg"/><Relationship Id="rId5" Type="http://schemas.openxmlformats.org/officeDocument/2006/relationships/image" Target="../media/image23.png"/><Relationship Id="rId6" Type="http://schemas.openxmlformats.org/officeDocument/2006/relationships/image" Target="../media/image1.png"/><Relationship Id="rId7" Type="http://schemas.openxmlformats.org/officeDocument/2006/relationships/image" Target="../media/image4.jpg"/><Relationship Id="rId8"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hyperlink" Target="https://kewengu.shinyapps.io/shinyevergree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g61afa42c81_2_75"/>
          <p:cNvPicPr preferRelativeResize="0"/>
          <p:nvPr/>
        </p:nvPicPr>
        <p:blipFill rotWithShape="1">
          <a:blip r:embed="rId3">
            <a:alphaModFix amt="91000"/>
          </a:blip>
          <a:srcRect b="0" l="0" r="0" t="0"/>
          <a:stretch/>
        </p:blipFill>
        <p:spPr>
          <a:xfrm>
            <a:off x="2916" y="-7497"/>
            <a:ext cx="12186170" cy="6873000"/>
          </a:xfrm>
          <a:prstGeom prst="rect">
            <a:avLst/>
          </a:prstGeom>
          <a:noFill/>
          <a:ln>
            <a:noFill/>
          </a:ln>
        </p:spPr>
      </p:pic>
      <p:sp>
        <p:nvSpPr>
          <p:cNvPr id="85" name="Google Shape;85;g61afa42c81_2_75"/>
          <p:cNvSpPr txBox="1"/>
          <p:nvPr>
            <p:ph idx="1" type="subTitle"/>
          </p:nvPr>
        </p:nvSpPr>
        <p:spPr>
          <a:xfrm>
            <a:off x="1524000" y="2826777"/>
            <a:ext cx="9144000" cy="1615800"/>
          </a:xfrm>
          <a:prstGeom prst="rect">
            <a:avLst/>
          </a:prstGeom>
          <a:noFill/>
          <a:ln>
            <a:noFill/>
          </a:ln>
          <a:effectLst>
            <a:outerShdw blurRad="142875"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Arial"/>
              <a:buNone/>
            </a:pPr>
            <a:r>
              <a:rPr b="1" lang="en-US" sz="4800">
                <a:solidFill>
                  <a:schemeClr val="lt1"/>
                </a:solidFill>
                <a:latin typeface="Microsoft Yahei"/>
                <a:ea typeface="Microsoft Yahei"/>
                <a:cs typeface="Microsoft Yahei"/>
                <a:sym typeface="Microsoft Yahei"/>
              </a:rPr>
              <a:t>Using Analytics to Predict Title Defects &amp; Risks</a:t>
            </a:r>
            <a:endParaRPr b="1" sz="4800">
              <a:solidFill>
                <a:schemeClr val="lt1"/>
              </a:solidFill>
              <a:latin typeface="Microsoft Yahei"/>
              <a:ea typeface="Microsoft Yahei"/>
              <a:cs typeface="Microsoft Yahei"/>
              <a:sym typeface="Microsoft Yahei"/>
            </a:endParaRPr>
          </a:p>
        </p:txBody>
      </p:sp>
      <p:sp>
        <p:nvSpPr>
          <p:cNvPr id="86" name="Google Shape;86;g61afa42c81_2_75"/>
          <p:cNvSpPr txBox="1"/>
          <p:nvPr>
            <p:ph idx="1" type="subTitle"/>
          </p:nvPr>
        </p:nvSpPr>
        <p:spPr>
          <a:xfrm>
            <a:off x="3420150" y="4523304"/>
            <a:ext cx="5351700" cy="991200"/>
          </a:xfrm>
          <a:prstGeom prst="rect">
            <a:avLst/>
          </a:prstGeom>
          <a:noFill/>
          <a:ln>
            <a:noFill/>
          </a:ln>
          <a:effectLst>
            <a:outerShdw blurRad="71438">
              <a:srgbClr val="000000">
                <a:alpha val="40000"/>
              </a:srgbClr>
            </a:outerShdw>
          </a:effectLst>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5400"/>
              <a:buNone/>
            </a:pPr>
            <a:r>
              <a:rPr lang="en-US" sz="2200">
                <a:solidFill>
                  <a:schemeClr val="lt1"/>
                </a:solidFill>
                <a:latin typeface="Nunito"/>
                <a:ea typeface="Nunito"/>
                <a:cs typeface="Nunito"/>
                <a:sym typeface="Nunito"/>
              </a:rPr>
              <a:t>Presented by</a:t>
            </a:r>
            <a:endParaRPr sz="2200">
              <a:solidFill>
                <a:schemeClr val="lt1"/>
              </a:solidFill>
              <a:latin typeface="Nunito"/>
              <a:ea typeface="Nunito"/>
              <a:cs typeface="Nunito"/>
              <a:sym typeface="Nunito"/>
            </a:endParaRPr>
          </a:p>
          <a:p>
            <a:pPr indent="0" lvl="0" marL="0" rtl="0" algn="ctr">
              <a:lnSpc>
                <a:spcPct val="90000"/>
              </a:lnSpc>
              <a:spcBef>
                <a:spcPts val="1000"/>
              </a:spcBef>
              <a:spcAft>
                <a:spcPts val="0"/>
              </a:spcAft>
              <a:buSzPts val="5400"/>
              <a:buNone/>
            </a:pPr>
            <a:r>
              <a:rPr lang="en-US" sz="2200">
                <a:solidFill>
                  <a:schemeClr val="lt1"/>
                </a:solidFill>
                <a:latin typeface="Nunito"/>
                <a:ea typeface="Nunito"/>
                <a:cs typeface="Nunito"/>
                <a:sym typeface="Nunito"/>
              </a:rPr>
              <a:t> TEAM EVERGREENS</a:t>
            </a:r>
            <a:endParaRPr sz="2200">
              <a:solidFill>
                <a:schemeClr val="lt1"/>
              </a:solidFill>
            </a:endParaRPr>
          </a:p>
        </p:txBody>
      </p:sp>
      <p:pic>
        <p:nvPicPr>
          <p:cNvPr id="87" name="Google Shape;87;g61afa42c81_2_75"/>
          <p:cNvPicPr preferRelativeResize="0"/>
          <p:nvPr/>
        </p:nvPicPr>
        <p:blipFill rotWithShape="1">
          <a:blip r:embed="rId4">
            <a:alphaModFix/>
          </a:blip>
          <a:srcRect b="0" l="0" r="0" t="0"/>
          <a:stretch/>
        </p:blipFill>
        <p:spPr>
          <a:xfrm>
            <a:off x="5562176" y="5671425"/>
            <a:ext cx="1067624" cy="1042951"/>
          </a:xfrm>
          <a:prstGeom prst="rect">
            <a:avLst/>
          </a:prstGeom>
          <a:noFill/>
          <a:ln>
            <a:noFill/>
          </a:ln>
        </p:spPr>
      </p:pic>
      <p:pic>
        <p:nvPicPr>
          <p:cNvPr id="88" name="Google Shape;88;g61afa42c81_2_75"/>
          <p:cNvPicPr preferRelativeResize="0"/>
          <p:nvPr/>
        </p:nvPicPr>
        <p:blipFill rotWithShape="1">
          <a:blip r:embed="rId5">
            <a:alphaModFix/>
          </a:blip>
          <a:srcRect b="0" l="5286" r="6747" t="0"/>
          <a:stretch/>
        </p:blipFill>
        <p:spPr>
          <a:xfrm>
            <a:off x="3949524" y="784575"/>
            <a:ext cx="4140550" cy="1615775"/>
          </a:xfrm>
          <a:prstGeom prst="rect">
            <a:avLst/>
          </a:prstGeom>
          <a:noFill/>
          <a:ln>
            <a:noFill/>
          </a:ln>
        </p:spPr>
      </p:pic>
      <p:sp>
        <p:nvSpPr>
          <p:cNvPr id="89" name="Google Shape;89;g61afa42c81_2_7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sz="2000"/>
              <a:t>‹#›</a:t>
            </a:fld>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g61afa42c81_13_63"/>
          <p:cNvPicPr preferRelativeResize="0"/>
          <p:nvPr/>
        </p:nvPicPr>
        <p:blipFill rotWithShape="1">
          <a:blip r:embed="rId3">
            <a:alphaModFix/>
          </a:blip>
          <a:srcRect b="0" l="0" r="0" t="0"/>
          <a:stretch/>
        </p:blipFill>
        <p:spPr>
          <a:xfrm>
            <a:off x="-1" y="-9"/>
            <a:ext cx="12192000" cy="6858009"/>
          </a:xfrm>
          <a:prstGeom prst="rect">
            <a:avLst/>
          </a:prstGeom>
          <a:noFill/>
          <a:ln>
            <a:noFill/>
          </a:ln>
        </p:spPr>
      </p:pic>
      <p:sp>
        <p:nvSpPr>
          <p:cNvPr id="203" name="Google Shape;203;g61afa42c81_13_63"/>
          <p:cNvSpPr/>
          <p:nvPr/>
        </p:nvSpPr>
        <p:spPr>
          <a:xfrm>
            <a:off x="6248649" y="2739138"/>
            <a:ext cx="178800" cy="2013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g61afa42c81_13_63"/>
          <p:cNvSpPr txBox="1"/>
          <p:nvPr/>
        </p:nvSpPr>
        <p:spPr>
          <a:xfrm>
            <a:off x="6545850" y="2586750"/>
            <a:ext cx="5314500" cy="134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rgbClr val="000000"/>
                </a:solidFill>
                <a:latin typeface="Microsoft Yahei"/>
                <a:ea typeface="Microsoft Yahei"/>
                <a:cs typeface="Microsoft Yahei"/>
                <a:sym typeface="Microsoft Yahei"/>
              </a:rPr>
              <a:t>Part 3</a:t>
            </a:r>
            <a:endParaRPr b="1" i="1" sz="2800" u="none" cap="none" strike="noStrike">
              <a:solidFill>
                <a:srgbClr val="000000"/>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2800"/>
              <a:buFont typeface="Arial"/>
              <a:buNone/>
            </a:pPr>
            <a:r>
              <a:rPr b="1" i="1" lang="en-US" sz="2800" u="none" cap="none" strike="noStrike">
                <a:solidFill>
                  <a:schemeClr val="dk1"/>
                </a:solidFill>
                <a:latin typeface="Microsoft Yahei"/>
                <a:ea typeface="Microsoft Yahei"/>
                <a:cs typeface="Microsoft Yahei"/>
                <a:sym typeface="Microsoft Yahei"/>
              </a:rPr>
              <a:t>Methodologies</a:t>
            </a:r>
            <a:endParaRPr b="1" i="1" sz="2800" u="none" cap="none" strike="noStrike">
              <a:solidFill>
                <a:srgbClr val="000000"/>
              </a:solidFill>
              <a:latin typeface="Microsoft Yahei"/>
              <a:ea typeface="Microsoft Yahei"/>
              <a:cs typeface="Microsoft Yahei"/>
              <a:sym typeface="Microsoft Yahei"/>
            </a:endParaRPr>
          </a:p>
        </p:txBody>
      </p:sp>
      <p:sp>
        <p:nvSpPr>
          <p:cNvPr id="205" name="Google Shape;205;g61afa42c81_13_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g61afa42c81_8_6"/>
          <p:cNvPicPr preferRelativeResize="0"/>
          <p:nvPr>
            <p:ph idx="1" type="body"/>
          </p:nvPr>
        </p:nvPicPr>
        <p:blipFill rotWithShape="1">
          <a:blip r:embed="rId3">
            <a:alphaModFix/>
          </a:blip>
          <a:srcRect b="0" l="0" r="0" t="0"/>
          <a:stretch/>
        </p:blipFill>
        <p:spPr>
          <a:xfrm>
            <a:off x="-6300" y="-21446"/>
            <a:ext cx="12204600" cy="6900900"/>
          </a:xfrm>
          <a:prstGeom prst="rect">
            <a:avLst/>
          </a:prstGeom>
          <a:noFill/>
          <a:ln>
            <a:noFill/>
          </a:ln>
        </p:spPr>
      </p:pic>
      <p:sp>
        <p:nvSpPr>
          <p:cNvPr id="211" name="Google Shape;211;g61afa42c81_8_6"/>
          <p:cNvSpPr txBox="1"/>
          <p:nvPr/>
        </p:nvSpPr>
        <p:spPr>
          <a:xfrm>
            <a:off x="639440" y="40145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venir"/>
                <a:ea typeface="Avenir"/>
                <a:cs typeface="Avenir"/>
                <a:sym typeface="Avenir"/>
              </a:rPr>
              <a:t>Methodologies Overview</a:t>
            </a:r>
            <a:endParaRPr b="1" i="0" sz="3000" u="none" cap="none" strike="noStrike">
              <a:solidFill>
                <a:srgbClr val="000000"/>
              </a:solidFill>
              <a:latin typeface="Avenir"/>
              <a:ea typeface="Avenir"/>
              <a:cs typeface="Avenir"/>
              <a:sym typeface="Avenir"/>
            </a:endParaRPr>
          </a:p>
        </p:txBody>
      </p:sp>
      <p:sp>
        <p:nvSpPr>
          <p:cNvPr id="212" name="Google Shape;212;g61afa42c81_8_6"/>
          <p:cNvSpPr/>
          <p:nvPr/>
        </p:nvSpPr>
        <p:spPr>
          <a:xfrm>
            <a:off x="2318725" y="1988325"/>
            <a:ext cx="3046800" cy="1489800"/>
          </a:xfrm>
          <a:prstGeom prst="roundRect">
            <a:avLst>
              <a:gd fmla="val 16667" name="adj"/>
            </a:avLst>
          </a:prstGeom>
          <a:solidFill>
            <a:srgbClr val="42E8CE">
              <a:alpha val="32549"/>
            </a:srgbClr>
          </a:solidFill>
          <a:ln cap="flat" cmpd="sng" w="9525">
            <a:solidFill>
              <a:srgbClr val="00C6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200" u="none" cap="none" strike="noStrike">
                <a:solidFill>
                  <a:schemeClr val="dk1"/>
                </a:solidFill>
                <a:latin typeface="Avenir"/>
                <a:ea typeface="Avenir"/>
                <a:cs typeface="Avenir"/>
                <a:sym typeface="Avenir"/>
              </a:rPr>
              <a:t>Data exploration</a:t>
            </a:r>
            <a:endParaRPr b="0" i="0" sz="3200" u="none" cap="none" strike="noStrike">
              <a:solidFill>
                <a:schemeClr val="dk1"/>
              </a:solidFill>
              <a:latin typeface="Avenir"/>
              <a:ea typeface="Avenir"/>
              <a:cs typeface="Avenir"/>
              <a:sym typeface="Avenir"/>
            </a:endParaRPr>
          </a:p>
        </p:txBody>
      </p:sp>
      <p:sp>
        <p:nvSpPr>
          <p:cNvPr id="213" name="Google Shape;213;g61afa42c81_8_6"/>
          <p:cNvSpPr/>
          <p:nvPr/>
        </p:nvSpPr>
        <p:spPr>
          <a:xfrm>
            <a:off x="6668200" y="1988325"/>
            <a:ext cx="3046800" cy="1489800"/>
          </a:xfrm>
          <a:prstGeom prst="roundRect">
            <a:avLst>
              <a:gd fmla="val 16667" name="adj"/>
            </a:avLst>
          </a:prstGeom>
          <a:solidFill>
            <a:srgbClr val="42E8CE">
              <a:alpha val="32549"/>
            </a:srgbClr>
          </a:solidFill>
          <a:ln cap="flat" cmpd="sng" w="9525">
            <a:solidFill>
              <a:srgbClr val="00C6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venir"/>
                <a:ea typeface="Avenir"/>
                <a:cs typeface="Avenir"/>
                <a:sym typeface="Avenir"/>
              </a:rPr>
              <a:t>Data </a:t>
            </a:r>
            <a:r>
              <a:rPr lang="en-US" sz="3200">
                <a:solidFill>
                  <a:schemeClr val="dk1"/>
                </a:solidFill>
                <a:latin typeface="Avenir"/>
                <a:ea typeface="Avenir"/>
                <a:cs typeface="Avenir"/>
                <a:sym typeface="Avenir"/>
              </a:rPr>
              <a:t>pre-processing</a:t>
            </a:r>
            <a:endParaRPr b="0" i="0" sz="3200" u="none" cap="none" strike="noStrike">
              <a:solidFill>
                <a:schemeClr val="dk1"/>
              </a:solidFill>
              <a:latin typeface="Avenir"/>
              <a:ea typeface="Avenir"/>
              <a:cs typeface="Avenir"/>
              <a:sym typeface="Avenir"/>
            </a:endParaRPr>
          </a:p>
        </p:txBody>
      </p:sp>
      <p:sp>
        <p:nvSpPr>
          <p:cNvPr id="214" name="Google Shape;214;g61afa42c81_8_6"/>
          <p:cNvSpPr/>
          <p:nvPr/>
        </p:nvSpPr>
        <p:spPr>
          <a:xfrm>
            <a:off x="412750" y="4655650"/>
            <a:ext cx="3046800" cy="1489800"/>
          </a:xfrm>
          <a:prstGeom prst="roundRect">
            <a:avLst>
              <a:gd fmla="val 16667" name="adj"/>
            </a:avLst>
          </a:prstGeom>
          <a:solidFill>
            <a:srgbClr val="42E8CE">
              <a:alpha val="32549"/>
            </a:srgbClr>
          </a:solidFill>
          <a:ln cap="flat" cmpd="sng" w="9525">
            <a:solidFill>
              <a:srgbClr val="00C6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3200"/>
              <a:buFont typeface="Arial"/>
              <a:buNone/>
            </a:pPr>
            <a:r>
              <a:rPr lang="en-US" sz="3200">
                <a:solidFill>
                  <a:schemeClr val="dk1"/>
                </a:solidFill>
                <a:latin typeface="Avenir"/>
                <a:ea typeface="Avenir"/>
                <a:cs typeface="Avenir"/>
                <a:sym typeface="Avenir"/>
              </a:rPr>
              <a:t>Models</a:t>
            </a:r>
            <a:endParaRPr b="0" i="0" sz="3200" u="none" cap="none" strike="noStrike">
              <a:solidFill>
                <a:schemeClr val="dk1"/>
              </a:solidFill>
              <a:latin typeface="Avenir"/>
              <a:ea typeface="Avenir"/>
              <a:cs typeface="Avenir"/>
              <a:sym typeface="Avenir"/>
            </a:endParaRPr>
          </a:p>
        </p:txBody>
      </p:sp>
      <p:sp>
        <p:nvSpPr>
          <p:cNvPr id="215" name="Google Shape;215;g61afa42c81_8_6"/>
          <p:cNvSpPr/>
          <p:nvPr/>
        </p:nvSpPr>
        <p:spPr>
          <a:xfrm>
            <a:off x="4500763" y="4655650"/>
            <a:ext cx="3046800" cy="1489800"/>
          </a:xfrm>
          <a:prstGeom prst="roundRect">
            <a:avLst>
              <a:gd fmla="val 16667" name="adj"/>
            </a:avLst>
          </a:prstGeom>
          <a:solidFill>
            <a:srgbClr val="42E8CE">
              <a:alpha val="32549"/>
            </a:srgbClr>
          </a:solidFill>
          <a:ln cap="flat" cmpd="sng" w="9525">
            <a:solidFill>
              <a:srgbClr val="00C6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3200"/>
              <a:buFont typeface="Arial"/>
              <a:buNone/>
            </a:pPr>
            <a:r>
              <a:rPr lang="en-US" sz="3200">
                <a:solidFill>
                  <a:schemeClr val="dk1"/>
                </a:solidFill>
                <a:latin typeface="Avenir"/>
                <a:ea typeface="Avenir"/>
                <a:cs typeface="Avenir"/>
                <a:sym typeface="Avenir"/>
              </a:rPr>
              <a:t>Feature selection</a:t>
            </a:r>
            <a:endParaRPr b="0" i="0" sz="2400" u="none" cap="none" strike="noStrike">
              <a:solidFill>
                <a:schemeClr val="dk1"/>
              </a:solidFill>
              <a:latin typeface="Avenir"/>
              <a:ea typeface="Avenir"/>
              <a:cs typeface="Avenir"/>
              <a:sym typeface="Avenir"/>
            </a:endParaRPr>
          </a:p>
        </p:txBody>
      </p:sp>
      <p:sp>
        <p:nvSpPr>
          <p:cNvPr id="216" name="Google Shape;216;g61afa42c81_8_6"/>
          <p:cNvSpPr/>
          <p:nvPr/>
        </p:nvSpPr>
        <p:spPr>
          <a:xfrm>
            <a:off x="5527500" y="2480025"/>
            <a:ext cx="945600" cy="680100"/>
          </a:xfrm>
          <a:prstGeom prst="rightArrow">
            <a:avLst>
              <a:gd fmla="val 50000" name="adj1"/>
              <a:gd fmla="val 54866" name="adj2"/>
            </a:avLst>
          </a:prstGeom>
          <a:gradFill>
            <a:gsLst>
              <a:gs pos="0">
                <a:srgbClr val="C6C6C6"/>
              </a:gs>
              <a:gs pos="100000">
                <a:srgbClr val="85858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61afa42c81_8_6"/>
          <p:cNvSpPr/>
          <p:nvPr/>
        </p:nvSpPr>
        <p:spPr>
          <a:xfrm flipH="1" rot="7191337">
            <a:off x="163440" y="538900"/>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8" name="Google Shape;218;g61afa42c81_8_6"/>
          <p:cNvSpPr/>
          <p:nvPr/>
        </p:nvSpPr>
        <p:spPr>
          <a:xfrm rot="3381621">
            <a:off x="9509474" y="3725992"/>
            <a:ext cx="945542" cy="680035"/>
          </a:xfrm>
          <a:prstGeom prst="rightArrow">
            <a:avLst>
              <a:gd fmla="val 50000" name="adj1"/>
              <a:gd fmla="val 54866" name="adj2"/>
            </a:avLst>
          </a:prstGeom>
          <a:gradFill>
            <a:gsLst>
              <a:gs pos="0">
                <a:srgbClr val="C6C6C6"/>
              </a:gs>
              <a:gs pos="100000">
                <a:srgbClr val="85858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61afa42c81_8_6"/>
          <p:cNvSpPr/>
          <p:nvPr/>
        </p:nvSpPr>
        <p:spPr>
          <a:xfrm rot="10800000">
            <a:off x="3469263" y="5038763"/>
            <a:ext cx="945600" cy="680100"/>
          </a:xfrm>
          <a:prstGeom prst="rightArrow">
            <a:avLst>
              <a:gd fmla="val 50000" name="adj1"/>
              <a:gd fmla="val 54866" name="adj2"/>
            </a:avLst>
          </a:prstGeom>
          <a:gradFill>
            <a:gsLst>
              <a:gs pos="0">
                <a:srgbClr val="C6C6C6"/>
              </a:gs>
              <a:gs pos="100000">
                <a:srgbClr val="85858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61afa42c81_8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21" name="Google Shape;221;g61afa42c81_8_6"/>
          <p:cNvSpPr/>
          <p:nvPr/>
        </p:nvSpPr>
        <p:spPr>
          <a:xfrm>
            <a:off x="8672625" y="4655650"/>
            <a:ext cx="3046800" cy="1489800"/>
          </a:xfrm>
          <a:prstGeom prst="roundRect">
            <a:avLst>
              <a:gd fmla="val 16667" name="adj"/>
            </a:avLst>
          </a:prstGeom>
          <a:solidFill>
            <a:srgbClr val="42E8CE">
              <a:alpha val="32550"/>
            </a:srgbClr>
          </a:solidFill>
          <a:ln cap="flat" cmpd="sng" w="9525">
            <a:solidFill>
              <a:srgbClr val="00C6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US" sz="3200">
                <a:solidFill>
                  <a:schemeClr val="dk1"/>
                </a:solidFill>
                <a:latin typeface="Avenir"/>
                <a:ea typeface="Avenir"/>
                <a:cs typeface="Avenir"/>
                <a:sym typeface="Avenir"/>
              </a:rPr>
              <a:t>Data </a:t>
            </a:r>
            <a:r>
              <a:rPr lang="en-US" sz="3200">
                <a:solidFill>
                  <a:schemeClr val="dk1"/>
                </a:solidFill>
                <a:latin typeface="Avenir"/>
                <a:ea typeface="Avenir"/>
                <a:cs typeface="Avenir"/>
                <a:sym typeface="Avenir"/>
              </a:rPr>
              <a:t>resampling</a:t>
            </a:r>
            <a:endParaRPr b="0" i="0" sz="3200" u="none" cap="none" strike="noStrike">
              <a:solidFill>
                <a:schemeClr val="dk1"/>
              </a:solidFill>
              <a:latin typeface="Avenir"/>
              <a:ea typeface="Avenir"/>
              <a:cs typeface="Avenir"/>
              <a:sym typeface="Avenir"/>
            </a:endParaRPr>
          </a:p>
        </p:txBody>
      </p:sp>
      <p:sp>
        <p:nvSpPr>
          <p:cNvPr id="222" name="Google Shape;222;g61afa42c81_8_6"/>
          <p:cNvSpPr/>
          <p:nvPr/>
        </p:nvSpPr>
        <p:spPr>
          <a:xfrm rot="10800000">
            <a:off x="7612375" y="5038763"/>
            <a:ext cx="945600" cy="680100"/>
          </a:xfrm>
          <a:prstGeom prst="rightArrow">
            <a:avLst>
              <a:gd fmla="val 50000" name="adj1"/>
              <a:gd fmla="val 54866" name="adj2"/>
            </a:avLst>
          </a:prstGeom>
          <a:gradFill>
            <a:gsLst>
              <a:gs pos="0">
                <a:srgbClr val="C6C6C6"/>
              </a:gs>
              <a:gs pos="100000">
                <a:srgbClr val="85858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g61afa42c81_13_0"/>
          <p:cNvSpPr/>
          <p:nvPr/>
        </p:nvSpPr>
        <p:spPr>
          <a:xfrm>
            <a:off x="0" y="188450"/>
            <a:ext cx="12192000" cy="8094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228" name="Google Shape;228;g61afa42c81_13_0"/>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229" name="Google Shape;229;g61afa42c81_13_0"/>
          <p:cNvSpPr/>
          <p:nvPr/>
        </p:nvSpPr>
        <p:spPr>
          <a:xfrm>
            <a:off x="596123" y="38366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0" name="Google Shape;230;g61afa42c81_13_0"/>
          <p:cNvGrpSpPr/>
          <p:nvPr/>
        </p:nvGrpSpPr>
        <p:grpSpPr>
          <a:xfrm>
            <a:off x="596123" y="1474300"/>
            <a:ext cx="2901177" cy="418800"/>
            <a:chOff x="596123" y="2160100"/>
            <a:chExt cx="2901177" cy="418800"/>
          </a:xfrm>
        </p:grpSpPr>
        <p:sp>
          <p:nvSpPr>
            <p:cNvPr id="231" name="Google Shape;231;g61afa42c81_13_0"/>
            <p:cNvSpPr/>
            <p:nvPr/>
          </p:nvSpPr>
          <p:spPr>
            <a:xfrm>
              <a:off x="596123" y="2231050"/>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g61afa42c81_13_0"/>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Exploration</a:t>
              </a:r>
              <a:endParaRPr b="1" i="0" sz="2000" u="none" cap="none" strike="noStrike">
                <a:solidFill>
                  <a:schemeClr val="lt1"/>
                </a:solidFill>
                <a:latin typeface="Avenir"/>
                <a:ea typeface="Avenir"/>
                <a:cs typeface="Avenir"/>
                <a:sym typeface="Avenir"/>
              </a:endParaRPr>
            </a:p>
          </p:txBody>
        </p:sp>
      </p:grpSp>
      <p:sp>
        <p:nvSpPr>
          <p:cNvPr id="233" name="Google Shape;233;g61afa42c81_13_0"/>
          <p:cNvSpPr txBox="1"/>
          <p:nvPr/>
        </p:nvSpPr>
        <p:spPr>
          <a:xfrm>
            <a:off x="4461075" y="1384800"/>
            <a:ext cx="5069400" cy="2371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venir"/>
              <a:buChar char="❏"/>
            </a:pPr>
            <a:r>
              <a:rPr lang="en-US" sz="2400">
                <a:latin typeface="Avenir"/>
                <a:ea typeface="Avenir"/>
                <a:cs typeface="Avenir"/>
                <a:sym typeface="Avenir"/>
              </a:rPr>
              <a:t>Data collected from 3 counties </a:t>
            </a:r>
            <a:endParaRPr sz="2400">
              <a:latin typeface="Avenir"/>
              <a:ea typeface="Avenir"/>
              <a:cs typeface="Avenir"/>
              <a:sym typeface="Avenir"/>
            </a:endParaRPr>
          </a:p>
          <a:p>
            <a:pPr indent="-381000" lvl="0" marL="457200" marR="0" rtl="0" algn="l">
              <a:lnSpc>
                <a:spcPct val="100000"/>
              </a:lnSpc>
              <a:spcBef>
                <a:spcPts val="0"/>
              </a:spcBef>
              <a:spcAft>
                <a:spcPts val="0"/>
              </a:spcAft>
              <a:buClr>
                <a:srgbClr val="000000"/>
              </a:buClr>
              <a:buSzPts val="2400"/>
              <a:buFont typeface="Avenir"/>
              <a:buChar char="❏"/>
            </a:pPr>
            <a:r>
              <a:rPr lang="en-US" sz="2400">
                <a:latin typeface="Avenir"/>
                <a:ea typeface="Avenir"/>
                <a:cs typeface="Avenir"/>
                <a:sym typeface="Avenir"/>
              </a:rPr>
              <a:t>500,250 observations</a:t>
            </a:r>
            <a:endParaRPr sz="2400">
              <a:latin typeface="Avenir"/>
              <a:ea typeface="Avenir"/>
              <a:cs typeface="Avenir"/>
              <a:sym typeface="Avenir"/>
            </a:endParaRPr>
          </a:p>
          <a:p>
            <a:pPr indent="-381000" lvl="0" marL="457200" marR="0" rtl="0" algn="l">
              <a:lnSpc>
                <a:spcPct val="100000"/>
              </a:lnSpc>
              <a:spcBef>
                <a:spcPts val="0"/>
              </a:spcBef>
              <a:spcAft>
                <a:spcPts val="0"/>
              </a:spcAft>
              <a:buClr>
                <a:srgbClr val="000000"/>
              </a:buClr>
              <a:buSzPts val="2400"/>
              <a:buFont typeface="Avenir"/>
              <a:buChar char="❏"/>
            </a:pPr>
            <a:r>
              <a:rPr lang="en-US" sz="2400">
                <a:latin typeface="Avenir"/>
                <a:ea typeface="Avenir"/>
                <a:cs typeface="Avenir"/>
                <a:sym typeface="Avenir"/>
              </a:rPr>
              <a:t>54 variables</a:t>
            </a:r>
            <a:endParaRPr sz="2400">
              <a:latin typeface="Avenir"/>
              <a:ea typeface="Avenir"/>
              <a:cs typeface="Avenir"/>
              <a:sym typeface="Avenir"/>
            </a:endParaRPr>
          </a:p>
          <a:p>
            <a:pPr indent="-381000" lvl="0" marL="457200" marR="0" rtl="0" algn="l">
              <a:lnSpc>
                <a:spcPct val="100000"/>
              </a:lnSpc>
              <a:spcBef>
                <a:spcPts val="0"/>
              </a:spcBef>
              <a:spcAft>
                <a:spcPts val="0"/>
              </a:spcAft>
              <a:buClr>
                <a:srgbClr val="000000"/>
              </a:buClr>
              <a:buSzPts val="2400"/>
              <a:buFont typeface="Avenir"/>
              <a:buChar char="❏"/>
            </a:pPr>
            <a:r>
              <a:rPr lang="en-US" sz="2400">
                <a:latin typeface="Avenir"/>
                <a:ea typeface="Avenir"/>
                <a:cs typeface="Avenir"/>
                <a:sym typeface="Avenir"/>
              </a:rPr>
              <a:t>Target: dr_Title_Defect_Ind</a:t>
            </a:r>
            <a:endParaRPr sz="2400">
              <a:latin typeface="Avenir"/>
              <a:ea typeface="Avenir"/>
              <a:cs typeface="Avenir"/>
              <a:sym typeface="Avenir"/>
            </a:endParaRPr>
          </a:p>
          <a:p>
            <a:pPr indent="-381000" lvl="0" marL="457200" marR="0" rtl="0" algn="l">
              <a:lnSpc>
                <a:spcPct val="100000"/>
              </a:lnSpc>
              <a:spcBef>
                <a:spcPts val="0"/>
              </a:spcBef>
              <a:spcAft>
                <a:spcPts val="0"/>
              </a:spcAft>
              <a:buClr>
                <a:srgbClr val="000000"/>
              </a:buClr>
              <a:buSzPts val="2400"/>
              <a:buFont typeface="Avenir"/>
              <a:buChar char="❏"/>
            </a:pPr>
            <a:r>
              <a:rPr lang="en-US" sz="2400">
                <a:latin typeface="Avenir"/>
                <a:ea typeface="Avenir"/>
                <a:cs typeface="Avenir"/>
                <a:sym typeface="Avenir"/>
              </a:rPr>
              <a:t>Imbalanced dataset -&gt; less than 0.35% of data has title defects</a:t>
            </a:r>
            <a:endParaRPr sz="2400">
              <a:latin typeface="Avenir"/>
              <a:ea typeface="Avenir"/>
              <a:cs typeface="Avenir"/>
              <a:sym typeface="Avenir"/>
            </a:endParaRPr>
          </a:p>
        </p:txBody>
      </p:sp>
      <p:sp>
        <p:nvSpPr>
          <p:cNvPr id="234" name="Google Shape;234;g61afa42c81_13_0"/>
          <p:cNvSpPr txBox="1"/>
          <p:nvPr/>
        </p:nvSpPr>
        <p:spPr>
          <a:xfrm>
            <a:off x="923950" y="2264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Pre-processing</a:t>
            </a:r>
            <a:endParaRPr b="1" i="0" sz="2000" u="none" cap="none" strike="noStrike">
              <a:solidFill>
                <a:schemeClr val="lt1"/>
              </a:solidFill>
              <a:latin typeface="Avenir"/>
              <a:ea typeface="Avenir"/>
              <a:cs typeface="Avenir"/>
              <a:sym typeface="Avenir"/>
            </a:endParaRPr>
          </a:p>
        </p:txBody>
      </p:sp>
      <p:sp>
        <p:nvSpPr>
          <p:cNvPr id="235" name="Google Shape;235;g61afa42c81_13_0"/>
          <p:cNvSpPr/>
          <p:nvPr/>
        </p:nvSpPr>
        <p:spPr>
          <a:xfrm>
            <a:off x="596123" y="2335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g61afa42c81_13_0"/>
          <p:cNvSpPr/>
          <p:nvPr/>
        </p:nvSpPr>
        <p:spPr>
          <a:xfrm>
            <a:off x="596123" y="46515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g61afa42c81_13_0"/>
          <p:cNvSpPr/>
          <p:nvPr/>
        </p:nvSpPr>
        <p:spPr>
          <a:xfrm flipH="1" rot="7191337">
            <a:off x="3607165" y="480950"/>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8" name="Google Shape;238;g61afa42c81_13_0"/>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venir"/>
                <a:ea typeface="Avenir"/>
                <a:cs typeface="Avenir"/>
                <a:sym typeface="Avenir"/>
              </a:rPr>
              <a:t>Data </a:t>
            </a:r>
            <a:r>
              <a:rPr b="1" lang="en-US" sz="3000">
                <a:latin typeface="Avenir"/>
                <a:ea typeface="Avenir"/>
                <a:cs typeface="Avenir"/>
                <a:sym typeface="Avenir"/>
              </a:rPr>
              <a:t>Exploration</a:t>
            </a:r>
            <a:endParaRPr b="1" i="0" sz="3000" u="none" cap="none" strike="noStrike">
              <a:solidFill>
                <a:srgbClr val="000000"/>
              </a:solidFill>
              <a:latin typeface="Avenir"/>
              <a:ea typeface="Avenir"/>
              <a:cs typeface="Avenir"/>
              <a:sym typeface="Avenir"/>
            </a:endParaRPr>
          </a:p>
        </p:txBody>
      </p:sp>
      <p:sp>
        <p:nvSpPr>
          <p:cNvPr id="239" name="Google Shape;239;g61afa42c81_13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40" name="Google Shape;240;g61afa42c81_13_0"/>
          <p:cNvSpPr txBox="1"/>
          <p:nvPr/>
        </p:nvSpPr>
        <p:spPr>
          <a:xfrm>
            <a:off x="923950" y="3026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Resampling</a:t>
            </a:r>
            <a:endParaRPr b="1" i="0" sz="2000" u="none" cap="none" strike="noStrike">
              <a:solidFill>
                <a:schemeClr val="lt1"/>
              </a:solidFill>
              <a:latin typeface="Avenir"/>
              <a:ea typeface="Avenir"/>
              <a:cs typeface="Avenir"/>
              <a:sym typeface="Avenir"/>
            </a:endParaRPr>
          </a:p>
        </p:txBody>
      </p:sp>
      <p:sp>
        <p:nvSpPr>
          <p:cNvPr id="241" name="Google Shape;241;g61afa42c81_13_0"/>
          <p:cNvSpPr/>
          <p:nvPr/>
        </p:nvSpPr>
        <p:spPr>
          <a:xfrm>
            <a:off x="596123" y="3097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g61afa42c81_13_0"/>
          <p:cNvSpPr txBox="1"/>
          <p:nvPr/>
        </p:nvSpPr>
        <p:spPr>
          <a:xfrm>
            <a:off x="966800" y="45806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Evaluation Criteria</a:t>
            </a:r>
            <a:endParaRPr b="1" i="0" sz="2000" u="none" cap="none" strike="noStrike">
              <a:solidFill>
                <a:schemeClr val="lt1"/>
              </a:solidFill>
              <a:latin typeface="Avenir"/>
              <a:ea typeface="Avenir"/>
              <a:cs typeface="Avenir"/>
              <a:sym typeface="Avenir"/>
            </a:endParaRPr>
          </a:p>
        </p:txBody>
      </p:sp>
      <p:sp>
        <p:nvSpPr>
          <p:cNvPr id="243" name="Google Shape;243;g61afa42c81_13_0"/>
          <p:cNvSpPr txBox="1"/>
          <p:nvPr/>
        </p:nvSpPr>
        <p:spPr>
          <a:xfrm>
            <a:off x="923950" y="3741250"/>
            <a:ext cx="2568600" cy="4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en-US" sz="2000">
                <a:solidFill>
                  <a:schemeClr val="lt1"/>
                </a:solidFill>
                <a:latin typeface="Avenir"/>
                <a:ea typeface="Avenir"/>
                <a:cs typeface="Avenir"/>
                <a:sym typeface="Avenir"/>
              </a:rPr>
              <a:t>Model Selection</a:t>
            </a:r>
            <a:endParaRPr b="1" sz="2000">
              <a:solidFill>
                <a:schemeClr val="lt1"/>
              </a:solidFill>
              <a:latin typeface="Avenir"/>
              <a:ea typeface="Avenir"/>
              <a:cs typeface="Avenir"/>
              <a:sym typeface="Avenir"/>
            </a:endParaRPr>
          </a:p>
        </p:txBody>
      </p:sp>
      <p:pic>
        <p:nvPicPr>
          <p:cNvPr id="244" name="Google Shape;244;g61afa42c81_13_0"/>
          <p:cNvPicPr preferRelativeResize="0"/>
          <p:nvPr/>
        </p:nvPicPr>
        <p:blipFill>
          <a:blip r:embed="rId4">
            <a:alphaModFix/>
          </a:blip>
          <a:stretch>
            <a:fillRect/>
          </a:stretch>
        </p:blipFill>
        <p:spPr>
          <a:xfrm>
            <a:off x="4067350" y="3966923"/>
            <a:ext cx="7815551" cy="187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g61afa42c81_7_29"/>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250" name="Google Shape;250;g61afa42c81_7_29"/>
          <p:cNvSpPr/>
          <p:nvPr/>
        </p:nvSpPr>
        <p:spPr>
          <a:xfrm>
            <a:off x="596123" y="38366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g61afa42c81_7_29"/>
          <p:cNvSpPr/>
          <p:nvPr/>
        </p:nvSpPr>
        <p:spPr>
          <a:xfrm>
            <a:off x="596123" y="3097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g61afa42c81_7_29"/>
          <p:cNvSpPr/>
          <p:nvPr/>
        </p:nvSpPr>
        <p:spPr>
          <a:xfrm>
            <a:off x="596123" y="46515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g61afa42c81_7_29"/>
          <p:cNvSpPr txBox="1"/>
          <p:nvPr/>
        </p:nvSpPr>
        <p:spPr>
          <a:xfrm>
            <a:off x="4033300" y="2836075"/>
            <a:ext cx="7617900" cy="191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venir"/>
              <a:ea typeface="Avenir"/>
              <a:cs typeface="Avenir"/>
              <a:sym typeface="Avenir"/>
            </a:endParaRPr>
          </a:p>
          <a:p>
            <a:pPr indent="-355600" lvl="1" marL="914400" rtl="0" algn="l">
              <a:lnSpc>
                <a:spcPct val="115000"/>
              </a:lnSpc>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Identify outliers in data using median &amp; quartile range </a:t>
            </a:r>
            <a:endParaRPr sz="2000">
              <a:solidFill>
                <a:schemeClr val="dk1"/>
              </a:solidFill>
              <a:latin typeface="Avenir"/>
              <a:ea typeface="Avenir"/>
              <a:cs typeface="Avenir"/>
              <a:sym typeface="Avenir"/>
            </a:endParaRPr>
          </a:p>
          <a:p>
            <a:pPr indent="-355600" lvl="1" marL="914400" rtl="0" algn="l">
              <a:lnSpc>
                <a:spcPct val="115000"/>
              </a:lnSpc>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Locate the outliers in each variable using boxplot </a:t>
            </a:r>
            <a:endParaRPr sz="2000">
              <a:solidFill>
                <a:schemeClr val="dk1"/>
              </a:solidFill>
              <a:latin typeface="Avenir"/>
              <a:ea typeface="Avenir"/>
              <a:cs typeface="Avenir"/>
              <a:sym typeface="Avenir"/>
            </a:endParaRPr>
          </a:p>
          <a:p>
            <a:pPr indent="-355600" lvl="1" marL="914400" rtl="0" algn="l">
              <a:lnSpc>
                <a:spcPct val="115000"/>
              </a:lnSpc>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Trim out data entries with outliers</a:t>
            </a:r>
            <a:endParaRPr i="1" sz="2000">
              <a:solidFill>
                <a:schemeClr val="dk1"/>
              </a:solidFill>
              <a:latin typeface="Avenir"/>
              <a:ea typeface="Avenir"/>
              <a:cs typeface="Avenir"/>
              <a:sym typeface="Avenir"/>
            </a:endParaRPr>
          </a:p>
          <a:p>
            <a:pPr indent="0" lvl="0" marL="13716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Avenir"/>
              <a:ea typeface="Avenir"/>
              <a:cs typeface="Avenir"/>
              <a:sym typeface="Avenir"/>
            </a:endParaRPr>
          </a:p>
        </p:txBody>
      </p:sp>
      <p:sp>
        <p:nvSpPr>
          <p:cNvPr id="254" name="Google Shape;254;g61afa42c81_7_29"/>
          <p:cNvSpPr/>
          <p:nvPr/>
        </p:nvSpPr>
        <p:spPr>
          <a:xfrm>
            <a:off x="3492550" y="0"/>
            <a:ext cx="8699400" cy="648600"/>
          </a:xfrm>
          <a:prstGeom prst="rect">
            <a:avLst/>
          </a:prstGeom>
          <a:solidFill>
            <a:srgbClr val="D4E1E3"/>
          </a:solidFill>
          <a:ln>
            <a:noFill/>
          </a:ln>
        </p:spPr>
        <p:txBody>
          <a:bodyPr anchorCtr="0" anchor="ctr" bIns="45700" lIns="91425" spcFirstLastPara="1" rIns="91425" wrap="square" tIns="45700">
            <a:noAutofit/>
          </a:bodyPr>
          <a:lstStyle/>
          <a:p>
            <a:pPr indent="-393700" lvl="0" marL="457200" marR="0" rtl="0" algn="ctr">
              <a:lnSpc>
                <a:spcPct val="100000"/>
              </a:lnSpc>
              <a:spcBef>
                <a:spcPts val="0"/>
              </a:spcBef>
              <a:spcAft>
                <a:spcPts val="0"/>
              </a:spcAft>
              <a:buClr>
                <a:srgbClr val="3A3838"/>
              </a:buClr>
              <a:buSzPts val="2600"/>
              <a:buFont typeface="Avenir"/>
              <a:buAutoNum type="arabicPeriod"/>
            </a:pPr>
            <a:r>
              <a:rPr b="0" i="0" lang="en-US" sz="2600" u="none" cap="none" strike="noStrike">
                <a:solidFill>
                  <a:schemeClr val="dk1"/>
                </a:solidFill>
                <a:latin typeface="Avenir"/>
                <a:ea typeface="Avenir"/>
                <a:cs typeface="Avenir"/>
                <a:sym typeface="Avenir"/>
              </a:rPr>
              <a:t>Fill Missing Value </a:t>
            </a:r>
            <a:endParaRPr b="1" i="0" sz="2600" u="none" cap="none" strike="noStrike">
              <a:solidFill>
                <a:srgbClr val="3A3838"/>
              </a:solidFill>
              <a:latin typeface="Avenir"/>
              <a:ea typeface="Avenir"/>
              <a:cs typeface="Avenir"/>
              <a:sym typeface="Avenir"/>
            </a:endParaRPr>
          </a:p>
        </p:txBody>
      </p:sp>
      <p:sp>
        <p:nvSpPr>
          <p:cNvPr id="255" name="Google Shape;255;g61afa42c81_7_29"/>
          <p:cNvSpPr/>
          <p:nvPr/>
        </p:nvSpPr>
        <p:spPr>
          <a:xfrm>
            <a:off x="3492552" y="2378863"/>
            <a:ext cx="8699400" cy="648600"/>
          </a:xfrm>
          <a:prstGeom prst="rect">
            <a:avLst/>
          </a:prstGeom>
          <a:solidFill>
            <a:srgbClr val="42E8CE">
              <a:alpha val="3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Avenir"/>
                <a:ea typeface="Avenir"/>
                <a:cs typeface="Avenir"/>
                <a:sym typeface="Avenir"/>
              </a:rPr>
              <a:t>2. </a:t>
            </a:r>
            <a:r>
              <a:rPr b="0" i="0" lang="en-US" sz="2600" u="none" cap="none" strike="noStrike">
                <a:solidFill>
                  <a:schemeClr val="dk1"/>
                </a:solidFill>
                <a:latin typeface="Avenir"/>
                <a:ea typeface="Avenir"/>
                <a:cs typeface="Avenir"/>
                <a:sym typeface="Avenir"/>
              </a:rPr>
              <a:t> </a:t>
            </a:r>
            <a:r>
              <a:rPr lang="en-US" sz="2600">
                <a:solidFill>
                  <a:schemeClr val="dk1"/>
                </a:solidFill>
                <a:latin typeface="Avenir"/>
                <a:ea typeface="Avenir"/>
                <a:cs typeface="Avenir"/>
                <a:sym typeface="Avenir"/>
              </a:rPr>
              <a:t>Handle Outliers</a:t>
            </a:r>
            <a:endParaRPr b="0" i="0" sz="2600" u="none" cap="none" strike="noStrike">
              <a:solidFill>
                <a:schemeClr val="dk1"/>
              </a:solidFill>
              <a:latin typeface="Avenir"/>
              <a:ea typeface="Avenir"/>
              <a:cs typeface="Avenir"/>
              <a:sym typeface="Avenir"/>
            </a:endParaRPr>
          </a:p>
        </p:txBody>
      </p:sp>
      <p:sp>
        <p:nvSpPr>
          <p:cNvPr id="256" name="Google Shape;256;g61afa42c81_7_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57" name="Google Shape;257;g61afa42c81_7_29"/>
          <p:cNvSpPr/>
          <p:nvPr/>
        </p:nvSpPr>
        <p:spPr>
          <a:xfrm>
            <a:off x="596123" y="38366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58" name="Google Shape;258;g61afa42c81_7_29"/>
          <p:cNvGrpSpPr/>
          <p:nvPr/>
        </p:nvGrpSpPr>
        <p:grpSpPr>
          <a:xfrm>
            <a:off x="596123" y="1474300"/>
            <a:ext cx="2901177" cy="418800"/>
            <a:chOff x="596123" y="2160100"/>
            <a:chExt cx="2901177" cy="418800"/>
          </a:xfrm>
        </p:grpSpPr>
        <p:sp>
          <p:nvSpPr>
            <p:cNvPr id="259" name="Google Shape;259;g61afa42c81_7_29"/>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0" name="Google Shape;260;g61afa42c81_7_29"/>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Exploration</a:t>
              </a:r>
              <a:endParaRPr b="1" i="0" sz="2000" u="none" cap="none" strike="noStrike">
                <a:solidFill>
                  <a:schemeClr val="lt1"/>
                </a:solidFill>
                <a:latin typeface="Avenir"/>
                <a:ea typeface="Avenir"/>
                <a:cs typeface="Avenir"/>
                <a:sym typeface="Avenir"/>
              </a:endParaRPr>
            </a:p>
          </p:txBody>
        </p:sp>
      </p:grpSp>
      <p:sp>
        <p:nvSpPr>
          <p:cNvPr id="261" name="Google Shape;261;g61afa42c81_7_29"/>
          <p:cNvSpPr txBox="1"/>
          <p:nvPr/>
        </p:nvSpPr>
        <p:spPr>
          <a:xfrm>
            <a:off x="923950" y="2264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Pre-processing</a:t>
            </a:r>
            <a:endParaRPr b="1" i="0" sz="2000" u="none" cap="none" strike="noStrike">
              <a:solidFill>
                <a:schemeClr val="lt1"/>
              </a:solidFill>
              <a:latin typeface="Avenir"/>
              <a:ea typeface="Avenir"/>
              <a:cs typeface="Avenir"/>
              <a:sym typeface="Avenir"/>
            </a:endParaRPr>
          </a:p>
        </p:txBody>
      </p:sp>
      <p:sp>
        <p:nvSpPr>
          <p:cNvPr id="262" name="Google Shape;262;g61afa42c81_7_29"/>
          <p:cNvSpPr/>
          <p:nvPr/>
        </p:nvSpPr>
        <p:spPr>
          <a:xfrm>
            <a:off x="596123" y="46515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 name="Google Shape;263;g61afa42c81_7_29"/>
          <p:cNvSpPr txBox="1"/>
          <p:nvPr/>
        </p:nvSpPr>
        <p:spPr>
          <a:xfrm>
            <a:off x="923950" y="3026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Resampling</a:t>
            </a:r>
            <a:endParaRPr b="1" i="0" sz="2000" u="none" cap="none" strike="noStrike">
              <a:solidFill>
                <a:schemeClr val="lt1"/>
              </a:solidFill>
              <a:latin typeface="Avenir"/>
              <a:ea typeface="Avenir"/>
              <a:cs typeface="Avenir"/>
              <a:sym typeface="Avenir"/>
            </a:endParaRPr>
          </a:p>
        </p:txBody>
      </p:sp>
      <p:sp>
        <p:nvSpPr>
          <p:cNvPr id="264" name="Google Shape;264;g61afa42c81_7_29"/>
          <p:cNvSpPr/>
          <p:nvPr/>
        </p:nvSpPr>
        <p:spPr>
          <a:xfrm>
            <a:off x="596123" y="2335825"/>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g61afa42c81_7_29"/>
          <p:cNvSpPr txBox="1"/>
          <p:nvPr/>
        </p:nvSpPr>
        <p:spPr>
          <a:xfrm>
            <a:off x="966800" y="45806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Evaluation Criteria</a:t>
            </a:r>
            <a:endParaRPr b="1" i="0" sz="2000" u="none" cap="none" strike="noStrike">
              <a:solidFill>
                <a:schemeClr val="lt1"/>
              </a:solidFill>
              <a:latin typeface="Avenir"/>
              <a:ea typeface="Avenir"/>
              <a:cs typeface="Avenir"/>
              <a:sym typeface="Avenir"/>
            </a:endParaRPr>
          </a:p>
        </p:txBody>
      </p:sp>
      <p:sp>
        <p:nvSpPr>
          <p:cNvPr id="266" name="Google Shape;266;g61afa42c81_7_29"/>
          <p:cNvSpPr txBox="1"/>
          <p:nvPr/>
        </p:nvSpPr>
        <p:spPr>
          <a:xfrm>
            <a:off x="923950" y="3741250"/>
            <a:ext cx="2568600" cy="4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en-US" sz="2000">
                <a:solidFill>
                  <a:schemeClr val="lt1"/>
                </a:solidFill>
                <a:latin typeface="Avenir"/>
                <a:ea typeface="Avenir"/>
                <a:cs typeface="Avenir"/>
                <a:sym typeface="Avenir"/>
              </a:rPr>
              <a:t>Model Selection</a:t>
            </a:r>
            <a:endParaRPr b="1" sz="2000">
              <a:solidFill>
                <a:schemeClr val="lt1"/>
              </a:solidFill>
              <a:latin typeface="Avenir"/>
              <a:ea typeface="Avenir"/>
              <a:cs typeface="Avenir"/>
              <a:sym typeface="Avenir"/>
            </a:endParaRPr>
          </a:p>
        </p:txBody>
      </p:sp>
      <p:pic>
        <p:nvPicPr>
          <p:cNvPr id="267" name="Google Shape;267;g61afa42c81_7_29"/>
          <p:cNvPicPr preferRelativeResize="0"/>
          <p:nvPr/>
        </p:nvPicPr>
        <p:blipFill>
          <a:blip r:embed="rId4">
            <a:alphaModFix/>
          </a:blip>
          <a:stretch>
            <a:fillRect/>
          </a:stretch>
        </p:blipFill>
        <p:spPr>
          <a:xfrm>
            <a:off x="5358065" y="648600"/>
            <a:ext cx="4968375" cy="1444700"/>
          </a:xfrm>
          <a:prstGeom prst="rect">
            <a:avLst/>
          </a:prstGeom>
          <a:noFill/>
          <a:ln>
            <a:noFill/>
          </a:ln>
        </p:spPr>
      </p:pic>
      <p:sp>
        <p:nvSpPr>
          <p:cNvPr id="268" name="Google Shape;268;g61afa42c81_7_29"/>
          <p:cNvSpPr/>
          <p:nvPr/>
        </p:nvSpPr>
        <p:spPr>
          <a:xfrm>
            <a:off x="3497300" y="4572000"/>
            <a:ext cx="8699400" cy="648600"/>
          </a:xfrm>
          <a:prstGeom prst="rect">
            <a:avLst/>
          </a:prstGeom>
          <a:solidFill>
            <a:srgbClr val="42E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Avenir"/>
                <a:ea typeface="Avenir"/>
                <a:cs typeface="Avenir"/>
                <a:sym typeface="Avenir"/>
              </a:rPr>
              <a:t>3. </a:t>
            </a:r>
            <a:r>
              <a:rPr lang="en-US" sz="2600">
                <a:solidFill>
                  <a:schemeClr val="dk1"/>
                </a:solidFill>
                <a:latin typeface="Avenir"/>
                <a:ea typeface="Avenir"/>
                <a:cs typeface="Avenir"/>
                <a:sym typeface="Avenir"/>
              </a:rPr>
              <a:t> Split Data</a:t>
            </a:r>
            <a:endParaRPr b="0" i="0" sz="2600" u="none" cap="none" strike="noStrike">
              <a:solidFill>
                <a:schemeClr val="dk1"/>
              </a:solidFill>
              <a:latin typeface="Avenir"/>
              <a:ea typeface="Avenir"/>
              <a:cs typeface="Avenir"/>
              <a:sym typeface="Avenir"/>
            </a:endParaRPr>
          </a:p>
        </p:txBody>
      </p:sp>
      <p:sp>
        <p:nvSpPr>
          <p:cNvPr id="269" name="Google Shape;269;g61afa42c81_7_29"/>
          <p:cNvSpPr txBox="1"/>
          <p:nvPr/>
        </p:nvSpPr>
        <p:spPr>
          <a:xfrm>
            <a:off x="4422975" y="5220600"/>
            <a:ext cx="7089300" cy="139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a:p>
            <a:pPr indent="-342900" lvl="0" marL="457200" marR="0" rtl="0" algn="l">
              <a:lnSpc>
                <a:spcPct val="115000"/>
              </a:lnSpc>
              <a:spcBef>
                <a:spcPts val="0"/>
              </a:spcBef>
              <a:spcAft>
                <a:spcPts val="0"/>
              </a:spcAft>
              <a:buClr>
                <a:srgbClr val="000000"/>
              </a:buClr>
              <a:buSzPts val="1800"/>
              <a:buFont typeface="Avenir"/>
              <a:buChar char="➢"/>
            </a:pPr>
            <a:r>
              <a:rPr lang="en-US" sz="2000"/>
              <a:t>Split the data into the training dataset and testing dataset</a:t>
            </a:r>
            <a:endParaRPr sz="2000"/>
          </a:p>
          <a:p>
            <a:pPr indent="-355600" lvl="0" marL="457200" marR="0" rtl="0" algn="l">
              <a:lnSpc>
                <a:spcPct val="115000"/>
              </a:lnSpc>
              <a:spcBef>
                <a:spcPts val="0"/>
              </a:spcBef>
              <a:spcAft>
                <a:spcPts val="0"/>
              </a:spcAft>
              <a:buSzPts val="2000"/>
              <a:buChar char="➢"/>
            </a:pPr>
            <a:r>
              <a:rPr lang="en-US" sz="2000"/>
              <a:t>Goal: avoid overfitting or underfitting issues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g61bd86774f_3_20"/>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275" name="Google Shape;275;g61bd86774f_3_20"/>
          <p:cNvSpPr/>
          <p:nvPr/>
        </p:nvSpPr>
        <p:spPr>
          <a:xfrm flipH="1" rot="7191337">
            <a:off x="3607165" y="480950"/>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6" name="Google Shape;276;g61bd86774f_3_20"/>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Resampling techniques</a:t>
            </a:r>
            <a:r>
              <a:rPr b="1" i="0" lang="en-US" sz="3000" u="none" cap="none" strike="noStrike">
                <a:solidFill>
                  <a:srgbClr val="000000"/>
                </a:solidFill>
                <a:latin typeface="Avenir"/>
                <a:ea typeface="Avenir"/>
                <a:cs typeface="Avenir"/>
                <a:sym typeface="Avenir"/>
              </a:rPr>
              <a:t> </a:t>
            </a:r>
            <a:endParaRPr b="1" i="0" sz="30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venir"/>
              <a:ea typeface="Avenir"/>
              <a:cs typeface="Avenir"/>
              <a:sym typeface="Avenir"/>
            </a:endParaRPr>
          </a:p>
        </p:txBody>
      </p:sp>
      <p:sp>
        <p:nvSpPr>
          <p:cNvPr id="277" name="Google Shape;277;g61bd86774f_3_20"/>
          <p:cNvSpPr txBox="1"/>
          <p:nvPr/>
        </p:nvSpPr>
        <p:spPr>
          <a:xfrm>
            <a:off x="4298263" y="1291625"/>
            <a:ext cx="7328400" cy="48600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US" sz="2200">
                <a:solidFill>
                  <a:schemeClr val="dk1"/>
                </a:solidFill>
              </a:rPr>
              <a:t>a</a:t>
            </a:r>
            <a:r>
              <a:rPr b="1" lang="en-US" sz="2200">
                <a:solidFill>
                  <a:schemeClr val="dk1"/>
                </a:solidFill>
              </a:rPr>
              <a:t>. Undersampling with NearMiss</a:t>
            </a:r>
            <a:endParaRPr b="1" sz="2200">
              <a:solidFill>
                <a:schemeClr val="dk1"/>
              </a:solidFill>
            </a:endParaRPr>
          </a:p>
          <a:p>
            <a:pPr indent="0" lvl="0" marL="457200" rtl="0" algn="l">
              <a:spcBef>
                <a:spcPts val="0"/>
              </a:spcBef>
              <a:spcAft>
                <a:spcPts val="0"/>
              </a:spcAft>
              <a:buNone/>
            </a:pPr>
            <a:r>
              <a:t/>
            </a:r>
            <a:endParaRPr sz="1800">
              <a:solidFill>
                <a:schemeClr val="dk1"/>
              </a:solidFill>
              <a:highlight>
                <a:srgbClr val="FFFFFF"/>
              </a:highlight>
            </a:endParaRPr>
          </a:p>
          <a:p>
            <a:pPr indent="0" lvl="0" marL="457200" rtl="0" algn="l">
              <a:spcBef>
                <a:spcPts val="0"/>
              </a:spcBef>
              <a:spcAft>
                <a:spcPts val="0"/>
              </a:spcAft>
              <a:buNone/>
            </a:pPr>
            <a:r>
              <a:rPr lang="en-US" sz="1800">
                <a:solidFill>
                  <a:schemeClr val="dk1"/>
                </a:solidFill>
                <a:highlight>
                  <a:srgbClr val="FFFFFF"/>
                </a:highlight>
              </a:rPr>
              <a:t>One of the most common and simplest strategies to handle imbalanced data is to undersample the majority class. For this analysis, we simply selected </a:t>
            </a:r>
            <a:r>
              <a:rPr i="1" lang="en-US" sz="1800">
                <a:solidFill>
                  <a:schemeClr val="dk1"/>
                </a:solidFill>
                <a:highlight>
                  <a:srgbClr val="FFFFFF"/>
                </a:highlight>
              </a:rPr>
              <a:t>n</a:t>
            </a:r>
            <a:r>
              <a:rPr lang="en-US" sz="1800">
                <a:solidFill>
                  <a:schemeClr val="dk1"/>
                </a:solidFill>
                <a:highlight>
                  <a:srgbClr val="FFFFFF"/>
                </a:highlight>
              </a:rPr>
              <a:t> samples at random from the majority class, where </a:t>
            </a:r>
            <a:r>
              <a:rPr i="1" lang="en-US" sz="1800">
                <a:solidFill>
                  <a:schemeClr val="dk1"/>
                </a:solidFill>
                <a:highlight>
                  <a:srgbClr val="FFFFFF"/>
                </a:highlight>
              </a:rPr>
              <a:t>n</a:t>
            </a:r>
            <a:r>
              <a:rPr lang="en-US" sz="1800">
                <a:solidFill>
                  <a:schemeClr val="dk1"/>
                </a:solidFill>
                <a:highlight>
                  <a:srgbClr val="FFFFFF"/>
                </a:highlight>
              </a:rPr>
              <a:t> is the number of samples for the minority class, and use them during training phase, after excluding the sample to use for validation.</a:t>
            </a:r>
            <a:endParaRPr b="1" sz="1800">
              <a:solidFill>
                <a:schemeClr val="dk1"/>
              </a:solidFill>
            </a:endParaRPr>
          </a:p>
          <a:p>
            <a:pPr indent="0" lvl="0" marL="0" rtl="0" algn="l">
              <a:spcBef>
                <a:spcPts val="0"/>
              </a:spcBef>
              <a:spcAft>
                <a:spcPts val="0"/>
              </a:spcAft>
              <a:buNone/>
            </a:pPr>
            <a:r>
              <a:t/>
            </a:r>
            <a:endParaRPr b="1" sz="2200">
              <a:solidFill>
                <a:schemeClr val="dk1"/>
              </a:solidFill>
              <a:latin typeface="Avenir"/>
              <a:ea typeface="Avenir"/>
              <a:cs typeface="Avenir"/>
              <a:sym typeface="Avenir"/>
            </a:endParaRPr>
          </a:p>
          <a:p>
            <a:pPr indent="0" lvl="0" marL="0" rtl="0" algn="l">
              <a:spcBef>
                <a:spcPts val="0"/>
              </a:spcBef>
              <a:spcAft>
                <a:spcPts val="0"/>
              </a:spcAft>
              <a:buNone/>
            </a:pPr>
            <a:r>
              <a:t/>
            </a:r>
            <a:endParaRPr b="1" sz="2200">
              <a:solidFill>
                <a:schemeClr val="dk1"/>
              </a:solidFill>
              <a:latin typeface="Avenir"/>
              <a:ea typeface="Avenir"/>
              <a:cs typeface="Avenir"/>
              <a:sym typeface="Avenir"/>
            </a:endParaRPr>
          </a:p>
          <a:p>
            <a:pPr indent="0" lvl="0" marL="0" rtl="0" algn="l">
              <a:spcBef>
                <a:spcPts val="0"/>
              </a:spcBef>
              <a:spcAft>
                <a:spcPts val="0"/>
              </a:spcAft>
              <a:buNone/>
            </a:pPr>
            <a:r>
              <a:t/>
            </a:r>
            <a:endParaRPr b="1" sz="2200">
              <a:solidFill>
                <a:schemeClr val="dk1"/>
              </a:solidFill>
              <a:latin typeface="Avenir"/>
              <a:ea typeface="Avenir"/>
              <a:cs typeface="Avenir"/>
              <a:sym typeface="Avenir"/>
            </a:endParaRPr>
          </a:p>
          <a:p>
            <a:pPr indent="0" lvl="0" marL="0" rtl="0" algn="l">
              <a:spcBef>
                <a:spcPts val="0"/>
              </a:spcBef>
              <a:spcAft>
                <a:spcPts val="0"/>
              </a:spcAft>
              <a:buNone/>
            </a:pPr>
            <a:r>
              <a:t/>
            </a:r>
            <a:endParaRPr b="1" sz="2200">
              <a:solidFill>
                <a:schemeClr val="dk1"/>
              </a:solidFill>
              <a:latin typeface="Avenir"/>
              <a:ea typeface="Avenir"/>
              <a:cs typeface="Avenir"/>
              <a:sym typeface="Avenir"/>
            </a:endParaRPr>
          </a:p>
          <a:p>
            <a:pPr indent="0" lvl="0" marL="0" rtl="0" algn="l">
              <a:spcBef>
                <a:spcPts val="0"/>
              </a:spcBef>
              <a:spcAft>
                <a:spcPts val="0"/>
              </a:spcAft>
              <a:buNone/>
            </a:pPr>
            <a:r>
              <a:t/>
            </a:r>
            <a:endParaRPr b="1" sz="2200">
              <a:solidFill>
                <a:schemeClr val="dk1"/>
              </a:solidFill>
              <a:latin typeface="Avenir"/>
              <a:ea typeface="Avenir"/>
              <a:cs typeface="Avenir"/>
              <a:sym typeface="Avenir"/>
            </a:endParaRPr>
          </a:p>
          <a:p>
            <a:pPr indent="0" lvl="0" marL="0" rtl="0" algn="l">
              <a:spcBef>
                <a:spcPts val="0"/>
              </a:spcBef>
              <a:spcAft>
                <a:spcPts val="0"/>
              </a:spcAft>
              <a:buNone/>
            </a:pPr>
            <a:r>
              <a:t/>
            </a:r>
            <a:endParaRPr b="1" sz="22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t/>
            </a:r>
            <a:endParaRPr b="1" sz="2200">
              <a:latin typeface="Avenir"/>
              <a:ea typeface="Avenir"/>
              <a:cs typeface="Avenir"/>
              <a:sym typeface="Avenir"/>
            </a:endParaRPr>
          </a:p>
        </p:txBody>
      </p:sp>
      <p:sp>
        <p:nvSpPr>
          <p:cNvPr id="278" name="Google Shape;278;g61bd86774f_3_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79" name="Google Shape;279;g61bd86774f_3_20"/>
          <p:cNvPicPr preferRelativeResize="0"/>
          <p:nvPr/>
        </p:nvPicPr>
        <p:blipFill rotWithShape="1">
          <a:blip r:embed="rId3">
            <a:alphaModFix/>
          </a:blip>
          <a:srcRect b="0" l="0" r="0" t="54783"/>
          <a:stretch/>
        </p:blipFill>
        <p:spPr>
          <a:xfrm>
            <a:off x="5633600" y="3933618"/>
            <a:ext cx="4657725" cy="2217999"/>
          </a:xfrm>
          <a:prstGeom prst="rect">
            <a:avLst/>
          </a:prstGeom>
          <a:noFill/>
          <a:ln>
            <a:noFill/>
          </a:ln>
        </p:spPr>
      </p:pic>
      <p:pic>
        <p:nvPicPr>
          <p:cNvPr id="280" name="Google Shape;280;g61bd86774f_3_20"/>
          <p:cNvPicPr preferRelativeResize="0"/>
          <p:nvPr>
            <p:ph idx="1" type="body"/>
          </p:nvPr>
        </p:nvPicPr>
        <p:blipFill rotWithShape="1">
          <a:blip r:embed="rId4">
            <a:alphaModFix/>
          </a:blip>
          <a:srcRect b="-1109" l="0" r="0" t="1110"/>
          <a:stretch/>
        </p:blipFill>
        <p:spPr>
          <a:xfrm>
            <a:off x="0" y="0"/>
            <a:ext cx="3497400" cy="6933600"/>
          </a:xfrm>
          <a:prstGeom prst="rect">
            <a:avLst/>
          </a:prstGeom>
          <a:noFill/>
          <a:ln>
            <a:noFill/>
          </a:ln>
        </p:spPr>
      </p:pic>
      <p:sp>
        <p:nvSpPr>
          <p:cNvPr id="281" name="Google Shape;281;g61bd86774f_3_20"/>
          <p:cNvSpPr/>
          <p:nvPr/>
        </p:nvSpPr>
        <p:spPr>
          <a:xfrm>
            <a:off x="596123" y="3097825"/>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 name="Google Shape;282;g61bd86774f_3_20"/>
          <p:cNvSpPr/>
          <p:nvPr/>
        </p:nvSpPr>
        <p:spPr>
          <a:xfrm>
            <a:off x="596123" y="38366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83" name="Google Shape;283;g61bd86774f_3_20"/>
          <p:cNvGrpSpPr/>
          <p:nvPr/>
        </p:nvGrpSpPr>
        <p:grpSpPr>
          <a:xfrm>
            <a:off x="596123" y="1474300"/>
            <a:ext cx="2901177" cy="418800"/>
            <a:chOff x="596123" y="2160100"/>
            <a:chExt cx="2901177" cy="418800"/>
          </a:xfrm>
        </p:grpSpPr>
        <p:sp>
          <p:nvSpPr>
            <p:cNvPr id="284" name="Google Shape;284;g61bd86774f_3_20"/>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g61bd86774f_3_20"/>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Exploration</a:t>
              </a:r>
              <a:endParaRPr b="1" i="0" sz="2000" u="none" cap="none" strike="noStrike">
                <a:solidFill>
                  <a:schemeClr val="lt1"/>
                </a:solidFill>
                <a:latin typeface="Avenir"/>
                <a:ea typeface="Avenir"/>
                <a:cs typeface="Avenir"/>
                <a:sym typeface="Avenir"/>
              </a:endParaRPr>
            </a:p>
          </p:txBody>
        </p:sp>
      </p:grpSp>
      <p:sp>
        <p:nvSpPr>
          <p:cNvPr id="286" name="Google Shape;286;g61bd86774f_3_20"/>
          <p:cNvSpPr txBox="1"/>
          <p:nvPr/>
        </p:nvSpPr>
        <p:spPr>
          <a:xfrm>
            <a:off x="923950" y="2264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Pre-processing</a:t>
            </a:r>
            <a:endParaRPr b="1" i="0" sz="2000" u="none" cap="none" strike="noStrike">
              <a:solidFill>
                <a:schemeClr val="lt1"/>
              </a:solidFill>
              <a:latin typeface="Avenir"/>
              <a:ea typeface="Avenir"/>
              <a:cs typeface="Avenir"/>
              <a:sym typeface="Avenir"/>
            </a:endParaRPr>
          </a:p>
        </p:txBody>
      </p:sp>
      <p:sp>
        <p:nvSpPr>
          <p:cNvPr id="287" name="Google Shape;287;g61bd86774f_3_20"/>
          <p:cNvSpPr/>
          <p:nvPr/>
        </p:nvSpPr>
        <p:spPr>
          <a:xfrm>
            <a:off x="596123" y="46515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g61bd86774f_3_20"/>
          <p:cNvSpPr/>
          <p:nvPr/>
        </p:nvSpPr>
        <p:spPr>
          <a:xfrm>
            <a:off x="596123" y="2335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 name="Google Shape;289;g61bd86774f_3_20"/>
          <p:cNvSpPr txBox="1"/>
          <p:nvPr/>
        </p:nvSpPr>
        <p:spPr>
          <a:xfrm>
            <a:off x="923950" y="3026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Resampling</a:t>
            </a:r>
            <a:endParaRPr b="1" i="0" sz="2000" u="none" cap="none" strike="noStrike">
              <a:solidFill>
                <a:schemeClr val="lt1"/>
              </a:solidFill>
              <a:latin typeface="Avenir"/>
              <a:ea typeface="Avenir"/>
              <a:cs typeface="Avenir"/>
              <a:sym typeface="Avenir"/>
            </a:endParaRPr>
          </a:p>
        </p:txBody>
      </p:sp>
      <p:sp>
        <p:nvSpPr>
          <p:cNvPr id="290" name="Google Shape;290;g61bd86774f_3_20"/>
          <p:cNvSpPr txBox="1"/>
          <p:nvPr/>
        </p:nvSpPr>
        <p:spPr>
          <a:xfrm>
            <a:off x="966800" y="45806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Evaluation Criteria</a:t>
            </a:r>
            <a:endParaRPr b="1" i="0" sz="2000" u="none" cap="none" strike="noStrike">
              <a:solidFill>
                <a:schemeClr val="lt1"/>
              </a:solidFill>
              <a:latin typeface="Avenir"/>
              <a:ea typeface="Avenir"/>
              <a:cs typeface="Avenir"/>
              <a:sym typeface="Avenir"/>
            </a:endParaRPr>
          </a:p>
        </p:txBody>
      </p:sp>
      <p:sp>
        <p:nvSpPr>
          <p:cNvPr id="291" name="Google Shape;291;g61bd86774f_3_20"/>
          <p:cNvSpPr txBox="1"/>
          <p:nvPr/>
        </p:nvSpPr>
        <p:spPr>
          <a:xfrm>
            <a:off x="923950" y="3741250"/>
            <a:ext cx="2568600" cy="4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en-US" sz="2000">
                <a:solidFill>
                  <a:schemeClr val="lt1"/>
                </a:solidFill>
                <a:latin typeface="Avenir"/>
                <a:ea typeface="Avenir"/>
                <a:cs typeface="Avenir"/>
                <a:sym typeface="Avenir"/>
              </a:rPr>
              <a:t>Model Selection</a:t>
            </a:r>
            <a:endParaRPr b="1" sz="2000">
              <a:solidFill>
                <a:schemeClr val="lt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g6b69fc6eba_0_7"/>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297" name="Google Shape;297;g6b69fc6eba_0_7"/>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8" name="Google Shape;298;g6b69fc6eba_0_7"/>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Resampling techniques</a:t>
            </a:r>
            <a:r>
              <a:rPr b="1" i="0" lang="en-US" sz="3000" u="none" cap="none" strike="noStrike">
                <a:solidFill>
                  <a:srgbClr val="000000"/>
                </a:solidFill>
                <a:latin typeface="Avenir"/>
                <a:ea typeface="Avenir"/>
                <a:cs typeface="Avenir"/>
                <a:sym typeface="Avenir"/>
              </a:rPr>
              <a:t> </a:t>
            </a:r>
            <a:endParaRPr b="1" i="0" sz="30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venir"/>
              <a:ea typeface="Avenir"/>
              <a:cs typeface="Avenir"/>
              <a:sym typeface="Avenir"/>
            </a:endParaRPr>
          </a:p>
        </p:txBody>
      </p:sp>
      <p:sp>
        <p:nvSpPr>
          <p:cNvPr id="299" name="Google Shape;299;g6b69fc6eba_0_7"/>
          <p:cNvSpPr txBox="1"/>
          <p:nvPr/>
        </p:nvSpPr>
        <p:spPr>
          <a:xfrm>
            <a:off x="4266575" y="902450"/>
            <a:ext cx="7328400" cy="48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endParaRPr>
          </a:p>
          <a:p>
            <a:pPr indent="-368300" lvl="0" marL="457200" marR="0" rtl="0" algn="l">
              <a:lnSpc>
                <a:spcPct val="100000"/>
              </a:lnSpc>
              <a:spcBef>
                <a:spcPts val="0"/>
              </a:spcBef>
              <a:spcAft>
                <a:spcPts val="0"/>
              </a:spcAft>
              <a:buClr>
                <a:srgbClr val="000000"/>
              </a:buClr>
              <a:buSzPts val="2200"/>
              <a:buChar char="●"/>
            </a:pPr>
            <a:r>
              <a:rPr b="1" lang="en-US" sz="2200"/>
              <a:t>b. Oversampling with SMOTE</a:t>
            </a:r>
            <a:endParaRPr b="1" sz="2200"/>
          </a:p>
          <a:p>
            <a:pPr indent="0" lvl="0" marL="0" marR="0" rtl="0" algn="l">
              <a:lnSpc>
                <a:spcPct val="100000"/>
              </a:lnSpc>
              <a:spcBef>
                <a:spcPts val="0"/>
              </a:spcBef>
              <a:spcAft>
                <a:spcPts val="0"/>
              </a:spcAft>
              <a:buNone/>
            </a:pPr>
            <a:r>
              <a:t/>
            </a:r>
            <a:endParaRPr b="1" sz="2200"/>
          </a:p>
          <a:p>
            <a:pPr indent="0" lvl="0" marL="0" rtl="0" algn="l">
              <a:lnSpc>
                <a:spcPct val="115000"/>
              </a:lnSpc>
              <a:spcBef>
                <a:spcPts val="0"/>
              </a:spcBef>
              <a:spcAft>
                <a:spcPts val="0"/>
              </a:spcAft>
              <a:buNone/>
            </a:pPr>
            <a:r>
              <a:rPr lang="en-US" sz="1800">
                <a:highlight>
                  <a:srgbClr val="FFFFFF"/>
                </a:highlight>
              </a:rPr>
              <a:t>This method works with minority class to replicate the observations from minority class to balance the data. Similar to undersampling, this method also can be divided into two types: Random Oversampling and Informative Oversampling. An advantage of using this method is that it leads to no information loss. The disadvantage of using this method is that, it ends up adding multiple observations of several types, thus leading to overfitting. </a:t>
            </a:r>
            <a:endParaRPr sz="1800">
              <a:highlight>
                <a:srgbClr val="FFFFFF"/>
              </a:highlight>
            </a:endParaRPr>
          </a:p>
          <a:p>
            <a:pPr indent="0" lvl="0" marL="0" rtl="0" algn="l">
              <a:lnSpc>
                <a:spcPct val="115000"/>
              </a:lnSpc>
              <a:spcBef>
                <a:spcPts val="1600"/>
              </a:spcBef>
              <a:spcAft>
                <a:spcPts val="0"/>
              </a:spcAft>
              <a:buNone/>
            </a:pPr>
            <a:r>
              <a:t/>
            </a:r>
            <a:endParaRPr sz="1800">
              <a:highlight>
                <a:srgbClr val="FFFFFF"/>
              </a:highlight>
              <a:latin typeface="Avenir"/>
              <a:ea typeface="Avenir"/>
              <a:cs typeface="Avenir"/>
              <a:sym typeface="Avenir"/>
            </a:endParaRPr>
          </a:p>
          <a:p>
            <a:pPr indent="0" lvl="0" marL="0" marR="0" rtl="0" algn="l">
              <a:lnSpc>
                <a:spcPct val="100000"/>
              </a:lnSpc>
              <a:spcBef>
                <a:spcPts val="1600"/>
              </a:spcBef>
              <a:spcAft>
                <a:spcPts val="0"/>
              </a:spcAft>
              <a:buNone/>
            </a:pPr>
            <a:r>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p:txBody>
      </p:sp>
      <p:sp>
        <p:nvSpPr>
          <p:cNvPr id="300" name="Google Shape;300;g6b69fc6eba_0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01" name="Google Shape;301;g6b69fc6eba_0_7"/>
          <p:cNvPicPr preferRelativeResize="0"/>
          <p:nvPr/>
        </p:nvPicPr>
        <p:blipFill rotWithShape="1">
          <a:blip r:embed="rId3">
            <a:alphaModFix/>
          </a:blip>
          <a:srcRect b="46772" l="0" r="0" t="2635"/>
          <a:stretch/>
        </p:blipFill>
        <p:spPr>
          <a:xfrm>
            <a:off x="5463413" y="4231399"/>
            <a:ext cx="4657725" cy="2347476"/>
          </a:xfrm>
          <a:prstGeom prst="rect">
            <a:avLst/>
          </a:prstGeom>
          <a:noFill/>
          <a:ln>
            <a:noFill/>
          </a:ln>
        </p:spPr>
      </p:pic>
      <p:pic>
        <p:nvPicPr>
          <p:cNvPr id="302" name="Google Shape;302;g6b69fc6eba_0_7"/>
          <p:cNvPicPr preferRelativeResize="0"/>
          <p:nvPr>
            <p:ph idx="1" type="body"/>
          </p:nvPr>
        </p:nvPicPr>
        <p:blipFill rotWithShape="1">
          <a:blip r:embed="rId4">
            <a:alphaModFix/>
          </a:blip>
          <a:srcRect b="-1109" l="0" r="0" t="1110"/>
          <a:stretch/>
        </p:blipFill>
        <p:spPr>
          <a:xfrm>
            <a:off x="0" y="0"/>
            <a:ext cx="3497400" cy="6933600"/>
          </a:xfrm>
          <a:prstGeom prst="rect">
            <a:avLst/>
          </a:prstGeom>
          <a:noFill/>
          <a:ln>
            <a:noFill/>
          </a:ln>
        </p:spPr>
      </p:pic>
      <p:sp>
        <p:nvSpPr>
          <p:cNvPr id="303" name="Google Shape;303;g6b69fc6eba_0_7"/>
          <p:cNvSpPr/>
          <p:nvPr/>
        </p:nvSpPr>
        <p:spPr>
          <a:xfrm>
            <a:off x="596123" y="3097825"/>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4" name="Google Shape;304;g6b69fc6eba_0_7"/>
          <p:cNvSpPr/>
          <p:nvPr/>
        </p:nvSpPr>
        <p:spPr>
          <a:xfrm>
            <a:off x="596123" y="38366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5" name="Google Shape;305;g6b69fc6eba_0_7"/>
          <p:cNvGrpSpPr/>
          <p:nvPr/>
        </p:nvGrpSpPr>
        <p:grpSpPr>
          <a:xfrm>
            <a:off x="596123" y="1474300"/>
            <a:ext cx="2901177" cy="418800"/>
            <a:chOff x="596123" y="2160100"/>
            <a:chExt cx="2901177" cy="418800"/>
          </a:xfrm>
        </p:grpSpPr>
        <p:sp>
          <p:nvSpPr>
            <p:cNvPr id="306" name="Google Shape;306;g6b69fc6eba_0_7"/>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g6b69fc6eba_0_7"/>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Exploration</a:t>
              </a:r>
              <a:endParaRPr b="1" i="0" sz="2000" u="none" cap="none" strike="noStrike">
                <a:solidFill>
                  <a:schemeClr val="lt1"/>
                </a:solidFill>
                <a:latin typeface="Avenir"/>
                <a:ea typeface="Avenir"/>
                <a:cs typeface="Avenir"/>
                <a:sym typeface="Avenir"/>
              </a:endParaRPr>
            </a:p>
          </p:txBody>
        </p:sp>
      </p:grpSp>
      <p:sp>
        <p:nvSpPr>
          <p:cNvPr id="308" name="Google Shape;308;g6b69fc6eba_0_7"/>
          <p:cNvSpPr txBox="1"/>
          <p:nvPr/>
        </p:nvSpPr>
        <p:spPr>
          <a:xfrm>
            <a:off x="923950" y="2264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Pre-processing</a:t>
            </a:r>
            <a:endParaRPr b="1" i="0" sz="2000" u="none" cap="none" strike="noStrike">
              <a:solidFill>
                <a:schemeClr val="lt1"/>
              </a:solidFill>
              <a:latin typeface="Avenir"/>
              <a:ea typeface="Avenir"/>
              <a:cs typeface="Avenir"/>
              <a:sym typeface="Avenir"/>
            </a:endParaRPr>
          </a:p>
        </p:txBody>
      </p:sp>
      <p:sp>
        <p:nvSpPr>
          <p:cNvPr id="309" name="Google Shape;309;g6b69fc6eba_0_7"/>
          <p:cNvSpPr/>
          <p:nvPr/>
        </p:nvSpPr>
        <p:spPr>
          <a:xfrm>
            <a:off x="596123" y="46515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0" name="Google Shape;310;g6b69fc6eba_0_7"/>
          <p:cNvSpPr/>
          <p:nvPr/>
        </p:nvSpPr>
        <p:spPr>
          <a:xfrm>
            <a:off x="596123" y="2335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g6b69fc6eba_0_7"/>
          <p:cNvSpPr txBox="1"/>
          <p:nvPr/>
        </p:nvSpPr>
        <p:spPr>
          <a:xfrm>
            <a:off x="923950" y="3026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Resampling</a:t>
            </a:r>
            <a:endParaRPr b="1" i="0" sz="2000" u="none" cap="none" strike="noStrike">
              <a:solidFill>
                <a:schemeClr val="lt1"/>
              </a:solidFill>
              <a:latin typeface="Avenir"/>
              <a:ea typeface="Avenir"/>
              <a:cs typeface="Avenir"/>
              <a:sym typeface="Avenir"/>
            </a:endParaRPr>
          </a:p>
        </p:txBody>
      </p:sp>
      <p:sp>
        <p:nvSpPr>
          <p:cNvPr id="312" name="Google Shape;312;g6b69fc6eba_0_7"/>
          <p:cNvSpPr txBox="1"/>
          <p:nvPr/>
        </p:nvSpPr>
        <p:spPr>
          <a:xfrm>
            <a:off x="966800" y="45806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Evaluation Criteria</a:t>
            </a:r>
            <a:endParaRPr b="1" i="0" sz="2000" u="none" cap="none" strike="noStrike">
              <a:solidFill>
                <a:schemeClr val="lt1"/>
              </a:solidFill>
              <a:latin typeface="Avenir"/>
              <a:ea typeface="Avenir"/>
              <a:cs typeface="Avenir"/>
              <a:sym typeface="Avenir"/>
            </a:endParaRPr>
          </a:p>
        </p:txBody>
      </p:sp>
      <p:sp>
        <p:nvSpPr>
          <p:cNvPr id="313" name="Google Shape;313;g6b69fc6eba_0_7"/>
          <p:cNvSpPr txBox="1"/>
          <p:nvPr/>
        </p:nvSpPr>
        <p:spPr>
          <a:xfrm>
            <a:off x="923950" y="3741250"/>
            <a:ext cx="2568600" cy="4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en-US" sz="2000">
                <a:solidFill>
                  <a:schemeClr val="lt1"/>
                </a:solidFill>
                <a:latin typeface="Avenir"/>
                <a:ea typeface="Avenir"/>
                <a:cs typeface="Avenir"/>
                <a:sym typeface="Avenir"/>
              </a:rPr>
              <a:t>Model Selection</a:t>
            </a:r>
            <a:endParaRPr b="1" sz="2000">
              <a:solidFill>
                <a:schemeClr val="lt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g6b69fc6eba_3_145"/>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319" name="Google Shape;319;g6b69fc6eba_3_145"/>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0" name="Google Shape;320;g6b69fc6eba_3_145"/>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Model Selection</a:t>
            </a:r>
            <a:endParaRPr b="1" i="0" sz="30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venir"/>
              <a:ea typeface="Avenir"/>
              <a:cs typeface="Avenir"/>
              <a:sym typeface="Avenir"/>
            </a:endParaRPr>
          </a:p>
        </p:txBody>
      </p:sp>
      <p:sp>
        <p:nvSpPr>
          <p:cNvPr id="321" name="Google Shape;321;g6b69fc6eba_3_1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22" name="Google Shape;322;g6b69fc6eba_3_145"/>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323" name="Google Shape;323;g6b69fc6eba_3_145"/>
          <p:cNvSpPr/>
          <p:nvPr/>
        </p:nvSpPr>
        <p:spPr>
          <a:xfrm>
            <a:off x="596123" y="3097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g6b69fc6eba_3_145"/>
          <p:cNvSpPr/>
          <p:nvPr/>
        </p:nvSpPr>
        <p:spPr>
          <a:xfrm>
            <a:off x="596123" y="3836603"/>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5" name="Google Shape;325;g6b69fc6eba_3_145"/>
          <p:cNvGrpSpPr/>
          <p:nvPr/>
        </p:nvGrpSpPr>
        <p:grpSpPr>
          <a:xfrm>
            <a:off x="596123" y="1474300"/>
            <a:ext cx="2901177" cy="418800"/>
            <a:chOff x="596123" y="2160100"/>
            <a:chExt cx="2901177" cy="418800"/>
          </a:xfrm>
        </p:grpSpPr>
        <p:sp>
          <p:nvSpPr>
            <p:cNvPr id="326" name="Google Shape;326;g6b69fc6eba_3_145"/>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g6b69fc6eba_3_145"/>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Exploration</a:t>
              </a:r>
              <a:endParaRPr b="1" i="0" sz="2000" u="none" cap="none" strike="noStrike">
                <a:solidFill>
                  <a:schemeClr val="lt1"/>
                </a:solidFill>
                <a:latin typeface="Avenir"/>
                <a:ea typeface="Avenir"/>
                <a:cs typeface="Avenir"/>
                <a:sym typeface="Avenir"/>
              </a:endParaRPr>
            </a:p>
          </p:txBody>
        </p:sp>
      </p:grpSp>
      <p:sp>
        <p:nvSpPr>
          <p:cNvPr id="328" name="Google Shape;328;g6b69fc6eba_3_145"/>
          <p:cNvSpPr txBox="1"/>
          <p:nvPr/>
        </p:nvSpPr>
        <p:spPr>
          <a:xfrm>
            <a:off x="923950" y="2264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Pre-processing</a:t>
            </a:r>
            <a:endParaRPr b="1" i="0" sz="2000" u="none" cap="none" strike="noStrike">
              <a:solidFill>
                <a:schemeClr val="lt1"/>
              </a:solidFill>
              <a:latin typeface="Avenir"/>
              <a:ea typeface="Avenir"/>
              <a:cs typeface="Avenir"/>
              <a:sym typeface="Avenir"/>
            </a:endParaRPr>
          </a:p>
        </p:txBody>
      </p:sp>
      <p:sp>
        <p:nvSpPr>
          <p:cNvPr id="329" name="Google Shape;329;g6b69fc6eba_3_145"/>
          <p:cNvSpPr/>
          <p:nvPr/>
        </p:nvSpPr>
        <p:spPr>
          <a:xfrm>
            <a:off x="596123" y="46515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g6b69fc6eba_3_145"/>
          <p:cNvSpPr txBox="1"/>
          <p:nvPr/>
        </p:nvSpPr>
        <p:spPr>
          <a:xfrm>
            <a:off x="966800" y="45806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Evaluation Criteria</a:t>
            </a:r>
            <a:endParaRPr b="1" i="0" sz="2000" u="none" cap="none" strike="noStrike">
              <a:solidFill>
                <a:schemeClr val="lt1"/>
              </a:solidFill>
              <a:latin typeface="Avenir"/>
              <a:ea typeface="Avenir"/>
              <a:cs typeface="Avenir"/>
              <a:sym typeface="Avenir"/>
            </a:endParaRPr>
          </a:p>
        </p:txBody>
      </p:sp>
      <p:sp>
        <p:nvSpPr>
          <p:cNvPr id="331" name="Google Shape;331;g6b69fc6eba_3_145"/>
          <p:cNvSpPr/>
          <p:nvPr/>
        </p:nvSpPr>
        <p:spPr>
          <a:xfrm>
            <a:off x="596123" y="2335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g6b69fc6eba_3_145"/>
          <p:cNvSpPr txBox="1"/>
          <p:nvPr/>
        </p:nvSpPr>
        <p:spPr>
          <a:xfrm>
            <a:off x="923950" y="37412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Model Selection</a:t>
            </a:r>
            <a:endParaRPr b="1" i="0" sz="2000" u="none" cap="none" strike="noStrike">
              <a:solidFill>
                <a:schemeClr val="lt1"/>
              </a:solidFill>
              <a:latin typeface="Avenir"/>
              <a:ea typeface="Avenir"/>
              <a:cs typeface="Avenir"/>
              <a:sym typeface="Avenir"/>
            </a:endParaRPr>
          </a:p>
        </p:txBody>
      </p:sp>
      <p:sp>
        <p:nvSpPr>
          <p:cNvPr id="333" name="Google Shape;333;g6b69fc6eba_3_145"/>
          <p:cNvSpPr txBox="1"/>
          <p:nvPr/>
        </p:nvSpPr>
        <p:spPr>
          <a:xfrm>
            <a:off x="923950" y="3026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Resampling</a:t>
            </a:r>
            <a:endParaRPr b="1" i="0" sz="2000" u="none" cap="none" strike="noStrike">
              <a:solidFill>
                <a:schemeClr val="lt1"/>
              </a:solidFill>
              <a:latin typeface="Avenir"/>
              <a:ea typeface="Avenir"/>
              <a:cs typeface="Avenir"/>
              <a:sym typeface="Avenir"/>
            </a:endParaRPr>
          </a:p>
        </p:txBody>
      </p:sp>
      <p:sp>
        <p:nvSpPr>
          <p:cNvPr id="334" name="Google Shape;334;g6b69fc6eba_3_145"/>
          <p:cNvSpPr txBox="1"/>
          <p:nvPr/>
        </p:nvSpPr>
        <p:spPr>
          <a:xfrm>
            <a:off x="4194675" y="1117600"/>
            <a:ext cx="7158900" cy="5238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AutoNum type="alphaLcPeriod"/>
            </a:pPr>
            <a:r>
              <a:rPr b="1" lang="en-US" sz="2200"/>
              <a:t>Linear Regression</a:t>
            </a:r>
            <a:endParaRPr b="1" sz="2200"/>
          </a:p>
          <a:p>
            <a:pPr indent="0" lvl="0" marL="0" rtl="0" algn="l">
              <a:spcBef>
                <a:spcPts val="0"/>
              </a:spcBef>
              <a:spcAft>
                <a:spcPts val="0"/>
              </a:spcAft>
              <a:buNone/>
            </a:pPr>
            <a:r>
              <a:t/>
            </a:r>
            <a:endParaRPr b="1" sz="2200"/>
          </a:p>
          <a:p>
            <a:pPr indent="0" lvl="0" marL="457200" rtl="0" algn="l">
              <a:spcBef>
                <a:spcPts val="0"/>
              </a:spcBef>
              <a:spcAft>
                <a:spcPts val="0"/>
              </a:spcAft>
              <a:buNone/>
            </a:pPr>
            <a:r>
              <a:rPr lang="en-US" sz="1800"/>
              <a:t>Linear regression model is an analysis that uses the least square function to model the relationship between independent and dependent variables. With simple logic, the linear regression model is easy to implement, and the results also have good interpretability. Although linear regression is relatively easy to understand, it contains many important ideas in machine learning.</a:t>
            </a:r>
            <a:endParaRPr sz="1800"/>
          </a:p>
          <a:p>
            <a:pPr indent="0" lvl="0" marL="457200" rtl="0" algn="l">
              <a:spcBef>
                <a:spcPts val="0"/>
              </a:spcBef>
              <a:spcAft>
                <a:spcPts val="0"/>
              </a:spcAft>
              <a:buNone/>
            </a:pPr>
            <a:r>
              <a:t/>
            </a:r>
            <a:endParaRPr sz="1800"/>
          </a:p>
          <a:p>
            <a:pPr indent="-368300" lvl="0" marL="457200" rtl="0" algn="l">
              <a:spcBef>
                <a:spcPts val="0"/>
              </a:spcBef>
              <a:spcAft>
                <a:spcPts val="0"/>
              </a:spcAft>
              <a:buSzPts val="2200"/>
              <a:buAutoNum type="alphaLcPeriod"/>
            </a:pPr>
            <a:r>
              <a:rPr b="1" lang="en-US" sz="2200"/>
              <a:t>Logistics Regression</a:t>
            </a:r>
            <a:endParaRPr b="1" sz="2200"/>
          </a:p>
          <a:p>
            <a:pPr indent="0" lvl="0" marL="457200" rtl="0" algn="l">
              <a:spcBef>
                <a:spcPts val="0"/>
              </a:spcBef>
              <a:spcAft>
                <a:spcPts val="0"/>
              </a:spcAft>
              <a:buNone/>
            </a:pPr>
            <a:r>
              <a:t/>
            </a:r>
            <a:endParaRPr sz="1800"/>
          </a:p>
          <a:p>
            <a:pPr indent="0" lvl="0" marL="457200" rtl="0" algn="l">
              <a:spcBef>
                <a:spcPts val="0"/>
              </a:spcBef>
              <a:spcAft>
                <a:spcPts val="0"/>
              </a:spcAft>
              <a:buNone/>
            </a:pPr>
            <a:r>
              <a:rPr lang="en-US" sz="1800"/>
              <a:t>Logistic regression is the appropriate regression analysis to conduct when the dependent variable is dichotomous (binary). </a:t>
            </a:r>
            <a:endParaRPr sz="1800"/>
          </a:p>
          <a:p>
            <a:pPr indent="0" lvl="0" marL="457200" rtl="0" algn="l">
              <a:spcBef>
                <a:spcPts val="0"/>
              </a:spcBef>
              <a:spcAft>
                <a:spcPts val="0"/>
              </a:spcAft>
              <a:buNone/>
            </a:pPr>
            <a:r>
              <a:t/>
            </a:r>
            <a:endParaRPr sz="1800">
              <a:latin typeface="Avenir"/>
              <a:ea typeface="Avenir"/>
              <a:cs typeface="Avenir"/>
              <a:sym typeface="Avenir"/>
            </a:endParaRPr>
          </a:p>
          <a:p>
            <a:pPr indent="0" lvl="0" marL="457200" rtl="0" algn="l">
              <a:spcBef>
                <a:spcPts val="0"/>
              </a:spcBef>
              <a:spcAft>
                <a:spcPts val="0"/>
              </a:spcAft>
              <a:buNone/>
            </a:pPr>
            <a:r>
              <a:t/>
            </a:r>
            <a:endParaRPr sz="18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g6b69fc6eba_9_31"/>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340" name="Google Shape;340;g6b69fc6eba_9_31"/>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341" name="Google Shape;341;g6b69fc6eba_9_31"/>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2" name="Google Shape;342;g6b69fc6eba_9_31"/>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Model Selection</a:t>
            </a:r>
            <a:endParaRPr b="1" i="0" sz="30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venir"/>
              <a:ea typeface="Avenir"/>
              <a:cs typeface="Avenir"/>
              <a:sym typeface="Avenir"/>
            </a:endParaRPr>
          </a:p>
        </p:txBody>
      </p:sp>
      <p:sp>
        <p:nvSpPr>
          <p:cNvPr id="343" name="Google Shape;343;g6b69fc6eba_9_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44" name="Google Shape;344;g6b69fc6eba_9_31"/>
          <p:cNvSpPr/>
          <p:nvPr/>
        </p:nvSpPr>
        <p:spPr>
          <a:xfrm>
            <a:off x="596123" y="3097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g6b69fc6eba_9_31"/>
          <p:cNvSpPr/>
          <p:nvPr/>
        </p:nvSpPr>
        <p:spPr>
          <a:xfrm>
            <a:off x="596123" y="3836603"/>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6" name="Google Shape;346;g6b69fc6eba_9_31"/>
          <p:cNvGrpSpPr/>
          <p:nvPr/>
        </p:nvGrpSpPr>
        <p:grpSpPr>
          <a:xfrm>
            <a:off x="596123" y="1474300"/>
            <a:ext cx="2901177" cy="418800"/>
            <a:chOff x="596123" y="2160100"/>
            <a:chExt cx="2901177" cy="418800"/>
          </a:xfrm>
        </p:grpSpPr>
        <p:sp>
          <p:nvSpPr>
            <p:cNvPr id="347" name="Google Shape;347;g6b69fc6eba_9_31"/>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g6b69fc6eba_9_31"/>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Exploration</a:t>
              </a:r>
              <a:endParaRPr b="1" i="0" sz="2000" u="none" cap="none" strike="noStrike">
                <a:solidFill>
                  <a:schemeClr val="lt1"/>
                </a:solidFill>
                <a:latin typeface="Avenir"/>
                <a:ea typeface="Avenir"/>
                <a:cs typeface="Avenir"/>
                <a:sym typeface="Avenir"/>
              </a:endParaRPr>
            </a:p>
          </p:txBody>
        </p:sp>
      </p:grpSp>
      <p:sp>
        <p:nvSpPr>
          <p:cNvPr id="349" name="Google Shape;349;g6b69fc6eba_9_31"/>
          <p:cNvSpPr txBox="1"/>
          <p:nvPr/>
        </p:nvSpPr>
        <p:spPr>
          <a:xfrm>
            <a:off x="923950" y="2264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Pre-processing</a:t>
            </a:r>
            <a:endParaRPr b="1" i="0" sz="2000" u="none" cap="none" strike="noStrike">
              <a:solidFill>
                <a:schemeClr val="lt1"/>
              </a:solidFill>
              <a:latin typeface="Avenir"/>
              <a:ea typeface="Avenir"/>
              <a:cs typeface="Avenir"/>
              <a:sym typeface="Avenir"/>
            </a:endParaRPr>
          </a:p>
        </p:txBody>
      </p:sp>
      <p:sp>
        <p:nvSpPr>
          <p:cNvPr id="350" name="Google Shape;350;g6b69fc6eba_9_31"/>
          <p:cNvSpPr/>
          <p:nvPr/>
        </p:nvSpPr>
        <p:spPr>
          <a:xfrm>
            <a:off x="596123" y="46515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g6b69fc6eba_9_31"/>
          <p:cNvSpPr txBox="1"/>
          <p:nvPr/>
        </p:nvSpPr>
        <p:spPr>
          <a:xfrm>
            <a:off x="966800" y="45806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Evaluation Criteria</a:t>
            </a:r>
            <a:endParaRPr b="1" i="0" sz="2000" u="none" cap="none" strike="noStrike">
              <a:solidFill>
                <a:schemeClr val="lt1"/>
              </a:solidFill>
              <a:latin typeface="Avenir"/>
              <a:ea typeface="Avenir"/>
              <a:cs typeface="Avenir"/>
              <a:sym typeface="Avenir"/>
            </a:endParaRPr>
          </a:p>
        </p:txBody>
      </p:sp>
      <p:sp>
        <p:nvSpPr>
          <p:cNvPr id="352" name="Google Shape;352;g6b69fc6eba_9_31"/>
          <p:cNvSpPr/>
          <p:nvPr/>
        </p:nvSpPr>
        <p:spPr>
          <a:xfrm>
            <a:off x="596123" y="2335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g6b69fc6eba_9_31"/>
          <p:cNvSpPr txBox="1"/>
          <p:nvPr/>
        </p:nvSpPr>
        <p:spPr>
          <a:xfrm>
            <a:off x="923950" y="37412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Model Selection</a:t>
            </a:r>
            <a:endParaRPr b="1" i="0" sz="2000" u="none" cap="none" strike="noStrike">
              <a:solidFill>
                <a:schemeClr val="lt1"/>
              </a:solidFill>
              <a:latin typeface="Avenir"/>
              <a:ea typeface="Avenir"/>
              <a:cs typeface="Avenir"/>
              <a:sym typeface="Avenir"/>
            </a:endParaRPr>
          </a:p>
        </p:txBody>
      </p:sp>
      <p:sp>
        <p:nvSpPr>
          <p:cNvPr id="354" name="Google Shape;354;g6b69fc6eba_9_31"/>
          <p:cNvSpPr txBox="1"/>
          <p:nvPr/>
        </p:nvSpPr>
        <p:spPr>
          <a:xfrm>
            <a:off x="923950" y="3026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Resampling</a:t>
            </a:r>
            <a:endParaRPr b="1" i="0" sz="2000" u="none" cap="none" strike="noStrike">
              <a:solidFill>
                <a:schemeClr val="lt1"/>
              </a:solidFill>
              <a:latin typeface="Avenir"/>
              <a:ea typeface="Avenir"/>
              <a:cs typeface="Avenir"/>
              <a:sym typeface="Avenir"/>
            </a:endParaRPr>
          </a:p>
        </p:txBody>
      </p:sp>
      <p:sp>
        <p:nvSpPr>
          <p:cNvPr id="355" name="Google Shape;355;g6b69fc6eba_9_31"/>
          <p:cNvSpPr txBox="1"/>
          <p:nvPr/>
        </p:nvSpPr>
        <p:spPr>
          <a:xfrm>
            <a:off x="4292200" y="1037825"/>
            <a:ext cx="7808400" cy="51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1"/>
                </a:solidFill>
              </a:rPr>
              <a:t>c.   Random Forest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Random forest is an ensemble learning method for classification, regression and other tasks that operates by constructing a multitude of decision trees at training time and outputting the class that is the mode of the classes (classification) or mean prediction (regression) of the individual trees.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2200"/>
              <a:t>d.   XGBoost</a:t>
            </a:r>
            <a:endParaRPr b="1" sz="22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Gradient boosting is a powerful machine learning technique for regression and classification problems, which produces a prediction model in the form of an ensemble of weak prediction models, typically decision trees.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2200"/>
              <a:t>e.   Support Vector Machine</a:t>
            </a:r>
            <a:endParaRPr b="1" sz="22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SVM is a supervised learning algorithm used to solve binary classification problems. SVM can also be used to solve nonlinear problems with the introduction of kernel methods.</a:t>
            </a:r>
            <a:endParaRPr sz="1800"/>
          </a:p>
          <a:p>
            <a:pPr indent="0" lvl="0" marL="0" rtl="0" algn="l">
              <a:spcBef>
                <a:spcPts val="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g6b69fc6eba_9_9"/>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361" name="Google Shape;361;g6b69fc6eba_9_9"/>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362" name="Google Shape;362;g6b69fc6eba_9_9"/>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63" name="Google Shape;363;g6b69fc6eba_9_9"/>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Evaluation Criteria</a:t>
            </a:r>
            <a:endParaRPr b="1" i="0" sz="30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venir"/>
              <a:ea typeface="Avenir"/>
              <a:cs typeface="Avenir"/>
              <a:sym typeface="Avenir"/>
            </a:endParaRPr>
          </a:p>
        </p:txBody>
      </p:sp>
      <p:sp>
        <p:nvSpPr>
          <p:cNvPr id="364" name="Google Shape;364;g6b69fc6eba_9_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65" name="Google Shape;365;g6b69fc6eba_9_9"/>
          <p:cNvSpPr/>
          <p:nvPr/>
        </p:nvSpPr>
        <p:spPr>
          <a:xfrm>
            <a:off x="596123" y="3097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 name="Google Shape;366;g6b69fc6eba_9_9"/>
          <p:cNvSpPr/>
          <p:nvPr/>
        </p:nvSpPr>
        <p:spPr>
          <a:xfrm>
            <a:off x="596123" y="38366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7" name="Google Shape;367;g6b69fc6eba_9_9"/>
          <p:cNvGrpSpPr/>
          <p:nvPr/>
        </p:nvGrpSpPr>
        <p:grpSpPr>
          <a:xfrm>
            <a:off x="596123" y="1474300"/>
            <a:ext cx="2901177" cy="418800"/>
            <a:chOff x="596123" y="2160100"/>
            <a:chExt cx="2901177" cy="418800"/>
          </a:xfrm>
        </p:grpSpPr>
        <p:sp>
          <p:nvSpPr>
            <p:cNvPr id="368" name="Google Shape;368;g6b69fc6eba_9_9"/>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g6b69fc6eba_9_9"/>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Exploration</a:t>
              </a:r>
              <a:endParaRPr b="1" i="0" sz="2000" u="none" cap="none" strike="noStrike">
                <a:solidFill>
                  <a:schemeClr val="lt1"/>
                </a:solidFill>
                <a:latin typeface="Avenir"/>
                <a:ea typeface="Avenir"/>
                <a:cs typeface="Avenir"/>
                <a:sym typeface="Avenir"/>
              </a:endParaRPr>
            </a:p>
          </p:txBody>
        </p:sp>
      </p:grpSp>
      <p:sp>
        <p:nvSpPr>
          <p:cNvPr id="370" name="Google Shape;370;g6b69fc6eba_9_9"/>
          <p:cNvSpPr txBox="1"/>
          <p:nvPr/>
        </p:nvSpPr>
        <p:spPr>
          <a:xfrm>
            <a:off x="923950" y="2264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Pre-processing</a:t>
            </a:r>
            <a:endParaRPr b="1" i="0" sz="2000" u="none" cap="none" strike="noStrike">
              <a:solidFill>
                <a:schemeClr val="lt1"/>
              </a:solidFill>
              <a:latin typeface="Avenir"/>
              <a:ea typeface="Avenir"/>
              <a:cs typeface="Avenir"/>
              <a:sym typeface="Avenir"/>
            </a:endParaRPr>
          </a:p>
        </p:txBody>
      </p:sp>
      <p:sp>
        <p:nvSpPr>
          <p:cNvPr id="371" name="Google Shape;371;g6b69fc6eba_9_9"/>
          <p:cNvSpPr/>
          <p:nvPr/>
        </p:nvSpPr>
        <p:spPr>
          <a:xfrm>
            <a:off x="596123" y="4651578"/>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2" name="Google Shape;372;g6b69fc6eba_9_9"/>
          <p:cNvSpPr txBox="1"/>
          <p:nvPr/>
        </p:nvSpPr>
        <p:spPr>
          <a:xfrm>
            <a:off x="966800" y="45806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Evaluation Criteria</a:t>
            </a:r>
            <a:endParaRPr b="1" i="0" sz="2000" u="none" cap="none" strike="noStrike">
              <a:solidFill>
                <a:schemeClr val="lt1"/>
              </a:solidFill>
              <a:latin typeface="Avenir"/>
              <a:ea typeface="Avenir"/>
              <a:cs typeface="Avenir"/>
              <a:sym typeface="Avenir"/>
            </a:endParaRPr>
          </a:p>
        </p:txBody>
      </p:sp>
      <p:sp>
        <p:nvSpPr>
          <p:cNvPr id="373" name="Google Shape;373;g6b69fc6eba_9_9"/>
          <p:cNvSpPr/>
          <p:nvPr/>
        </p:nvSpPr>
        <p:spPr>
          <a:xfrm>
            <a:off x="596123" y="23358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4" name="Google Shape;374;g6b69fc6eba_9_9"/>
          <p:cNvSpPr txBox="1"/>
          <p:nvPr/>
        </p:nvSpPr>
        <p:spPr>
          <a:xfrm>
            <a:off x="923950" y="37412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Model </a:t>
            </a:r>
            <a:r>
              <a:rPr b="1" lang="en-US" sz="2000">
                <a:solidFill>
                  <a:schemeClr val="lt1"/>
                </a:solidFill>
                <a:latin typeface="Avenir"/>
                <a:ea typeface="Avenir"/>
                <a:cs typeface="Avenir"/>
                <a:sym typeface="Avenir"/>
              </a:rPr>
              <a:t>Selection</a:t>
            </a:r>
            <a:endParaRPr b="1" i="0" sz="2000" u="none" cap="none" strike="noStrike">
              <a:solidFill>
                <a:schemeClr val="lt1"/>
              </a:solidFill>
              <a:latin typeface="Avenir"/>
              <a:ea typeface="Avenir"/>
              <a:cs typeface="Avenir"/>
              <a:sym typeface="Avenir"/>
            </a:endParaRPr>
          </a:p>
        </p:txBody>
      </p:sp>
      <p:sp>
        <p:nvSpPr>
          <p:cNvPr id="375" name="Google Shape;375;g6b69fc6eba_9_9"/>
          <p:cNvSpPr txBox="1"/>
          <p:nvPr/>
        </p:nvSpPr>
        <p:spPr>
          <a:xfrm>
            <a:off x="923950" y="30268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venir"/>
                <a:ea typeface="Avenir"/>
                <a:cs typeface="Avenir"/>
                <a:sym typeface="Avenir"/>
              </a:rPr>
              <a:t>Data </a:t>
            </a:r>
            <a:r>
              <a:rPr b="1" lang="en-US" sz="2000">
                <a:solidFill>
                  <a:schemeClr val="lt1"/>
                </a:solidFill>
                <a:latin typeface="Avenir"/>
                <a:ea typeface="Avenir"/>
                <a:cs typeface="Avenir"/>
                <a:sym typeface="Avenir"/>
              </a:rPr>
              <a:t>Resampling</a:t>
            </a:r>
            <a:endParaRPr b="1" i="0" sz="2000" u="none" cap="none" strike="noStrike">
              <a:solidFill>
                <a:schemeClr val="lt1"/>
              </a:solidFill>
              <a:latin typeface="Avenir"/>
              <a:ea typeface="Avenir"/>
              <a:cs typeface="Avenir"/>
              <a:sym typeface="Avenir"/>
            </a:endParaRPr>
          </a:p>
        </p:txBody>
      </p:sp>
      <p:sp>
        <p:nvSpPr>
          <p:cNvPr id="376" name="Google Shape;376;g6b69fc6eba_9_9"/>
          <p:cNvSpPr txBox="1"/>
          <p:nvPr/>
        </p:nvSpPr>
        <p:spPr>
          <a:xfrm>
            <a:off x="3751300" y="1147600"/>
            <a:ext cx="5701800" cy="4363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000000"/>
              </a:buClr>
              <a:buSzPts val="1800"/>
              <a:buChar char="●"/>
            </a:pPr>
            <a:r>
              <a:rPr b="1" lang="en-US" sz="1800"/>
              <a:t>True Positives:</a:t>
            </a:r>
            <a:r>
              <a:rPr lang="en-US" sz="1800"/>
              <a:t> correctly classified title defect </a:t>
            </a:r>
            <a:endParaRPr sz="1800"/>
          </a:p>
          <a:p>
            <a:pPr indent="-342900" lvl="0" marL="457200" rtl="0" algn="l">
              <a:lnSpc>
                <a:spcPct val="115000"/>
              </a:lnSpc>
              <a:spcBef>
                <a:spcPts val="0"/>
              </a:spcBef>
              <a:spcAft>
                <a:spcPts val="0"/>
              </a:spcAft>
              <a:buClr>
                <a:srgbClr val="000000"/>
              </a:buClr>
              <a:buSzPts val="1800"/>
              <a:buChar char="●"/>
            </a:pPr>
            <a:r>
              <a:rPr b="1" lang="en-US" sz="1800"/>
              <a:t>False Positives:</a:t>
            </a:r>
            <a:r>
              <a:rPr lang="en-US" sz="1800"/>
              <a:t> incorrectly classified title defect </a:t>
            </a:r>
            <a:endParaRPr sz="1800"/>
          </a:p>
          <a:p>
            <a:pPr indent="-342900" lvl="0" marL="457200" rtl="0" algn="l">
              <a:lnSpc>
                <a:spcPct val="115000"/>
              </a:lnSpc>
              <a:spcBef>
                <a:spcPts val="0"/>
              </a:spcBef>
              <a:spcAft>
                <a:spcPts val="0"/>
              </a:spcAft>
              <a:buClr>
                <a:srgbClr val="000000"/>
              </a:buClr>
              <a:buSzPts val="1800"/>
              <a:buChar char="●"/>
            </a:pPr>
            <a:r>
              <a:rPr b="1" lang="en-US" sz="1800"/>
              <a:t>True Negative:</a:t>
            </a:r>
            <a:r>
              <a:rPr lang="en-US" sz="1800"/>
              <a:t> correctly classified non-title defect  </a:t>
            </a:r>
            <a:endParaRPr sz="1800"/>
          </a:p>
          <a:p>
            <a:pPr indent="-342900" lvl="0" marL="457200" rtl="0" algn="l">
              <a:lnSpc>
                <a:spcPct val="115000"/>
              </a:lnSpc>
              <a:spcBef>
                <a:spcPts val="0"/>
              </a:spcBef>
              <a:spcAft>
                <a:spcPts val="0"/>
              </a:spcAft>
              <a:buClr>
                <a:srgbClr val="000000"/>
              </a:buClr>
              <a:buSzPts val="1800"/>
              <a:buChar char="●"/>
            </a:pPr>
            <a:r>
              <a:rPr b="1" lang="en-US" sz="1800"/>
              <a:t>False Negative:</a:t>
            </a:r>
            <a:r>
              <a:rPr lang="en-US" sz="1800"/>
              <a:t> incorrectly classified non-title defect </a:t>
            </a:r>
            <a:endParaRPr sz="1800"/>
          </a:p>
          <a:p>
            <a:pPr indent="-342900" lvl="0" marL="457200" rtl="0" algn="l">
              <a:lnSpc>
                <a:spcPct val="115000"/>
              </a:lnSpc>
              <a:spcBef>
                <a:spcPts val="0"/>
              </a:spcBef>
              <a:spcAft>
                <a:spcPts val="0"/>
              </a:spcAft>
              <a:buClr>
                <a:srgbClr val="000000"/>
              </a:buClr>
              <a:buSzPts val="1800"/>
              <a:buChar char="●"/>
            </a:pPr>
            <a:r>
              <a:rPr b="1" lang="en-US" sz="1800"/>
              <a:t>Accuracy</a:t>
            </a:r>
            <a:r>
              <a:rPr lang="en-US" sz="1800"/>
              <a:t>: correctly classified obs / total # of obs</a:t>
            </a:r>
            <a:endParaRPr sz="1800"/>
          </a:p>
          <a:p>
            <a:pPr indent="-342900" lvl="0" marL="457200" rtl="0" algn="l">
              <a:lnSpc>
                <a:spcPct val="115000"/>
              </a:lnSpc>
              <a:spcBef>
                <a:spcPts val="0"/>
              </a:spcBef>
              <a:spcAft>
                <a:spcPts val="0"/>
              </a:spcAft>
              <a:buClr>
                <a:srgbClr val="000000"/>
              </a:buClr>
              <a:buSzPts val="1800"/>
              <a:buChar char="●"/>
            </a:pPr>
            <a:r>
              <a:rPr b="1" lang="en-US" sz="1800"/>
              <a:t>Precision: </a:t>
            </a:r>
            <a:r>
              <a:rPr lang="en-US" sz="1800"/>
              <a:t>True Positives / (True Positives + False Positives)</a:t>
            </a:r>
            <a:endParaRPr sz="1800"/>
          </a:p>
          <a:p>
            <a:pPr indent="-342900" lvl="0" marL="457200" rtl="0" algn="l">
              <a:lnSpc>
                <a:spcPct val="115000"/>
              </a:lnSpc>
              <a:spcBef>
                <a:spcPts val="0"/>
              </a:spcBef>
              <a:spcAft>
                <a:spcPts val="0"/>
              </a:spcAft>
              <a:buClr>
                <a:srgbClr val="000000"/>
              </a:buClr>
              <a:buSzPts val="1800"/>
              <a:buChar char="●"/>
            </a:pPr>
            <a:r>
              <a:rPr b="1" lang="en-US" sz="1800"/>
              <a:t>Recall: </a:t>
            </a:r>
            <a:r>
              <a:rPr lang="en-US" sz="1800"/>
              <a:t>True Positives / (True Positives + False Negatives)</a:t>
            </a:r>
            <a:endParaRPr sz="1800"/>
          </a:p>
          <a:p>
            <a:pPr indent="-342900" lvl="0" marL="457200" rtl="0" algn="l">
              <a:lnSpc>
                <a:spcPct val="115000"/>
              </a:lnSpc>
              <a:spcBef>
                <a:spcPts val="0"/>
              </a:spcBef>
              <a:spcAft>
                <a:spcPts val="0"/>
              </a:spcAft>
              <a:buClr>
                <a:srgbClr val="000000"/>
              </a:buClr>
              <a:buSzPts val="1800"/>
              <a:buChar char="●"/>
            </a:pPr>
            <a:r>
              <a:rPr b="1" lang="en-US" sz="1800"/>
              <a:t>F-1</a:t>
            </a:r>
            <a:r>
              <a:rPr lang="en-US" sz="1800"/>
              <a:t>: 2 * (Precision * Recall) / (Precision + Recall)</a:t>
            </a:r>
            <a:endParaRPr sz="1800"/>
          </a:p>
          <a:p>
            <a:pPr indent="-342900" lvl="1" marL="914400" rtl="0" algn="l">
              <a:lnSpc>
                <a:spcPct val="115000"/>
              </a:lnSpc>
              <a:spcBef>
                <a:spcPts val="0"/>
              </a:spcBef>
              <a:spcAft>
                <a:spcPts val="0"/>
              </a:spcAft>
              <a:buClr>
                <a:srgbClr val="000000"/>
              </a:buClr>
              <a:buSzPts val="1800"/>
              <a:buChar char="○"/>
            </a:pPr>
            <a:r>
              <a:rPr lang="en-US" sz="1800"/>
              <a:t>Can be interpreted as a weighted average of the precision and recall, or a balance between the two.</a:t>
            </a:r>
            <a:endParaRPr sz="1800">
              <a:latin typeface="Calibri"/>
              <a:ea typeface="Calibri"/>
              <a:cs typeface="Calibri"/>
              <a:sym typeface="Calibri"/>
            </a:endParaRPr>
          </a:p>
        </p:txBody>
      </p:sp>
      <p:pic>
        <p:nvPicPr>
          <p:cNvPr id="377" name="Google Shape;377;g6b69fc6eba_9_9"/>
          <p:cNvPicPr preferRelativeResize="0"/>
          <p:nvPr/>
        </p:nvPicPr>
        <p:blipFill>
          <a:blip r:embed="rId4">
            <a:alphaModFix/>
          </a:blip>
          <a:stretch>
            <a:fillRect/>
          </a:stretch>
        </p:blipFill>
        <p:spPr>
          <a:xfrm>
            <a:off x="9302825" y="1246675"/>
            <a:ext cx="2802999" cy="4661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Google Shape;382;g6b6016f3f7_5_3"/>
          <p:cNvPicPr preferRelativeResize="0"/>
          <p:nvPr/>
        </p:nvPicPr>
        <p:blipFill rotWithShape="1">
          <a:blip r:embed="rId3">
            <a:alphaModFix/>
          </a:blip>
          <a:srcRect b="0" l="0" r="0" t="0"/>
          <a:stretch/>
        </p:blipFill>
        <p:spPr>
          <a:xfrm>
            <a:off x="-1" y="-9"/>
            <a:ext cx="12192000" cy="6858009"/>
          </a:xfrm>
          <a:prstGeom prst="rect">
            <a:avLst/>
          </a:prstGeom>
          <a:noFill/>
          <a:ln>
            <a:noFill/>
          </a:ln>
        </p:spPr>
      </p:pic>
      <p:sp>
        <p:nvSpPr>
          <p:cNvPr id="383" name="Google Shape;383;g6b6016f3f7_5_3"/>
          <p:cNvSpPr/>
          <p:nvPr/>
        </p:nvSpPr>
        <p:spPr>
          <a:xfrm>
            <a:off x="6248649" y="2739138"/>
            <a:ext cx="178800" cy="2013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g6b6016f3f7_5_3"/>
          <p:cNvSpPr txBox="1"/>
          <p:nvPr/>
        </p:nvSpPr>
        <p:spPr>
          <a:xfrm>
            <a:off x="6545850" y="2586750"/>
            <a:ext cx="5314500" cy="134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rgbClr val="000000"/>
                </a:solidFill>
                <a:latin typeface="Microsoft Yahei"/>
                <a:ea typeface="Microsoft Yahei"/>
                <a:cs typeface="Microsoft Yahei"/>
                <a:sym typeface="Microsoft Yahei"/>
              </a:rPr>
              <a:t>Part </a:t>
            </a:r>
            <a:r>
              <a:rPr b="1" i="1" lang="en-US" sz="2800">
                <a:solidFill>
                  <a:schemeClr val="dk1"/>
                </a:solidFill>
                <a:latin typeface="Microsoft Yahei"/>
                <a:ea typeface="Microsoft Yahei"/>
                <a:cs typeface="Microsoft Yahei"/>
                <a:sym typeface="Microsoft Yahei"/>
              </a:rPr>
              <a:t>4</a:t>
            </a:r>
            <a:endParaRPr b="1" i="1" sz="28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2800"/>
              <a:buFont typeface="Arial"/>
              <a:buNone/>
            </a:pPr>
            <a:r>
              <a:rPr b="1" i="1" lang="en-US" sz="2800">
                <a:solidFill>
                  <a:schemeClr val="dk1"/>
                </a:solidFill>
                <a:latin typeface="Microsoft Yahei"/>
                <a:ea typeface="Microsoft Yahei"/>
                <a:cs typeface="Microsoft Yahei"/>
                <a:sym typeface="Microsoft Yahei"/>
              </a:rPr>
              <a:t>Feature Selection </a:t>
            </a:r>
            <a:endParaRPr b="1" i="1" sz="28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2800"/>
              <a:buFont typeface="Arial"/>
              <a:buNone/>
            </a:pPr>
            <a:r>
              <a:t/>
            </a:r>
            <a:endParaRPr b="1" i="1" sz="2800" u="none" cap="none" strike="noStrike">
              <a:solidFill>
                <a:srgbClr val="000000"/>
              </a:solidFill>
              <a:latin typeface="Microsoft Yahei"/>
              <a:ea typeface="Microsoft Yahei"/>
              <a:cs typeface="Microsoft Yahei"/>
              <a:sym typeface="Microsoft Yahei"/>
            </a:endParaRPr>
          </a:p>
        </p:txBody>
      </p:sp>
      <p:sp>
        <p:nvSpPr>
          <p:cNvPr id="385" name="Google Shape;385;g6b6016f3f7_5_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3" name="Shape 93"/>
        <p:cNvGrpSpPr/>
        <p:nvPr/>
      </p:nvGrpSpPr>
      <p:grpSpPr>
        <a:xfrm>
          <a:off x="0" y="0"/>
          <a:ext cx="0" cy="0"/>
          <a:chOff x="0" y="0"/>
          <a:chExt cx="0" cy="0"/>
        </a:xfrm>
      </p:grpSpPr>
      <p:sp>
        <p:nvSpPr>
          <p:cNvPr id="94" name="Google Shape;94;g61afa42c81_2_436"/>
          <p:cNvSpPr/>
          <p:nvPr/>
        </p:nvSpPr>
        <p:spPr>
          <a:xfrm>
            <a:off x="460275" y="545600"/>
            <a:ext cx="11249100" cy="5810700"/>
          </a:xfrm>
          <a:prstGeom prst="rect">
            <a:avLst/>
          </a:prstGeom>
          <a:noFill/>
          <a:ln cap="flat" cmpd="sng" w="38100">
            <a:solidFill>
              <a:srgbClr val="6666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Avenir"/>
              <a:ea typeface="Avenir"/>
              <a:cs typeface="Avenir"/>
              <a:sym typeface="Avenir"/>
            </a:endParaRPr>
          </a:p>
        </p:txBody>
      </p:sp>
      <p:sp>
        <p:nvSpPr>
          <p:cNvPr id="95" name="Google Shape;95;g61afa42c81_2_436"/>
          <p:cNvSpPr/>
          <p:nvPr/>
        </p:nvSpPr>
        <p:spPr>
          <a:xfrm>
            <a:off x="2667000" y="112988"/>
            <a:ext cx="6858000" cy="831300"/>
          </a:xfrm>
          <a:prstGeom prst="rect">
            <a:avLst/>
          </a:prstGeom>
          <a:solidFill>
            <a:srgbClr val="233A4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6" name="Google Shape;96;g61afa42c81_2_436"/>
          <p:cNvPicPr preferRelativeResize="0"/>
          <p:nvPr/>
        </p:nvPicPr>
        <p:blipFill rotWithShape="1">
          <a:blip r:embed="rId3">
            <a:alphaModFix/>
          </a:blip>
          <a:srcRect b="0" l="0" r="0" t="7166"/>
          <a:stretch/>
        </p:blipFill>
        <p:spPr>
          <a:xfrm>
            <a:off x="854250" y="1393512"/>
            <a:ext cx="1245603" cy="1734475"/>
          </a:xfrm>
          <a:prstGeom prst="rect">
            <a:avLst/>
          </a:prstGeom>
          <a:noFill/>
          <a:ln>
            <a:noFill/>
          </a:ln>
        </p:spPr>
      </p:pic>
      <p:sp>
        <p:nvSpPr>
          <p:cNvPr id="97" name="Google Shape;97;g61afa42c81_2_436"/>
          <p:cNvSpPr/>
          <p:nvPr/>
        </p:nvSpPr>
        <p:spPr>
          <a:xfrm>
            <a:off x="6756138" y="3237100"/>
            <a:ext cx="1688700" cy="670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1" i="0" lang="en-US" sz="1600" u="none" cap="none" strike="noStrike">
                <a:solidFill>
                  <a:schemeClr val="dk1"/>
                </a:solidFill>
                <a:latin typeface="Calibri"/>
                <a:ea typeface="Calibri"/>
                <a:cs typeface="Calibri"/>
                <a:sym typeface="Calibri"/>
              </a:rPr>
              <a:t>Xinying Xu</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Calibri"/>
                <a:ea typeface="Calibri"/>
                <a:cs typeface="Calibri"/>
                <a:sym typeface="Calibri"/>
              </a:rPr>
              <a:t>Data Scientist</a:t>
            </a:r>
            <a:endParaRPr b="1"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pic>
        <p:nvPicPr>
          <p:cNvPr id="98" name="Google Shape;98;g61afa42c81_2_436"/>
          <p:cNvPicPr preferRelativeResize="0"/>
          <p:nvPr/>
        </p:nvPicPr>
        <p:blipFill rotWithShape="1">
          <a:blip r:embed="rId4">
            <a:alphaModFix/>
          </a:blip>
          <a:srcRect b="0" l="0" r="0" t="0"/>
          <a:stretch/>
        </p:blipFill>
        <p:spPr>
          <a:xfrm>
            <a:off x="3899425" y="1404238"/>
            <a:ext cx="1245600" cy="1734487"/>
          </a:xfrm>
          <a:prstGeom prst="rect">
            <a:avLst/>
          </a:prstGeom>
          <a:noFill/>
          <a:ln>
            <a:noFill/>
          </a:ln>
        </p:spPr>
      </p:pic>
      <p:pic>
        <p:nvPicPr>
          <p:cNvPr id="99" name="Google Shape;99;g61afa42c81_2_436"/>
          <p:cNvPicPr preferRelativeResize="0"/>
          <p:nvPr/>
        </p:nvPicPr>
        <p:blipFill rotWithShape="1">
          <a:blip r:embed="rId5">
            <a:alphaModFix/>
          </a:blip>
          <a:srcRect b="0" l="0" r="0" t="0"/>
          <a:stretch/>
        </p:blipFill>
        <p:spPr>
          <a:xfrm>
            <a:off x="9964975" y="1392281"/>
            <a:ext cx="1245599" cy="1736907"/>
          </a:xfrm>
          <a:prstGeom prst="rect">
            <a:avLst/>
          </a:prstGeom>
          <a:noFill/>
          <a:ln>
            <a:noFill/>
          </a:ln>
        </p:spPr>
      </p:pic>
      <p:sp>
        <p:nvSpPr>
          <p:cNvPr id="100" name="Google Shape;100;g61afa42c81_2_436"/>
          <p:cNvSpPr/>
          <p:nvPr/>
        </p:nvSpPr>
        <p:spPr>
          <a:xfrm>
            <a:off x="3694425" y="3272025"/>
            <a:ext cx="1688700" cy="670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Qian Zhao</a:t>
            </a:r>
            <a:endParaRPr b="1"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Business Analyst</a:t>
            </a:r>
            <a:endParaRPr b="1" i="0" sz="1400" u="none" cap="none" strike="noStrike">
              <a:solidFill>
                <a:srgbClr val="000000"/>
              </a:solidFill>
              <a:latin typeface="Calibri"/>
              <a:ea typeface="Calibri"/>
              <a:cs typeface="Calibri"/>
              <a:sym typeface="Calibri"/>
            </a:endParaRPr>
          </a:p>
        </p:txBody>
      </p:sp>
      <p:sp>
        <p:nvSpPr>
          <p:cNvPr id="101" name="Google Shape;101;g61afa42c81_2_436"/>
          <p:cNvSpPr/>
          <p:nvPr/>
        </p:nvSpPr>
        <p:spPr>
          <a:xfrm>
            <a:off x="632700" y="3237100"/>
            <a:ext cx="1688700" cy="670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Wendy Zhang</a:t>
            </a:r>
            <a:endParaRPr b="1"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Team Leader</a:t>
            </a:r>
            <a:endParaRPr b="1" i="0" sz="1400" u="none" cap="none" strike="noStrike">
              <a:solidFill>
                <a:srgbClr val="000000"/>
              </a:solidFill>
              <a:latin typeface="Calibri"/>
              <a:ea typeface="Calibri"/>
              <a:cs typeface="Calibri"/>
              <a:sym typeface="Calibri"/>
            </a:endParaRPr>
          </a:p>
        </p:txBody>
      </p:sp>
      <p:sp>
        <p:nvSpPr>
          <p:cNvPr id="102" name="Google Shape;102;g61afa42c81_2_436"/>
          <p:cNvSpPr/>
          <p:nvPr/>
        </p:nvSpPr>
        <p:spPr>
          <a:xfrm>
            <a:off x="9665100" y="3248751"/>
            <a:ext cx="1688700" cy="670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Kaiwen Luo</a:t>
            </a:r>
            <a:endParaRPr b="1"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Calibri"/>
                <a:ea typeface="Calibri"/>
                <a:cs typeface="Calibri"/>
                <a:sym typeface="Calibri"/>
              </a:rPr>
              <a:t>Data Analyst</a:t>
            </a:r>
            <a:endParaRPr b="1" i="0" sz="1500" u="none" cap="none" strike="noStrike">
              <a:solidFill>
                <a:srgbClr val="000000"/>
              </a:solidFill>
              <a:latin typeface="Calibri"/>
              <a:ea typeface="Calibri"/>
              <a:cs typeface="Calibri"/>
              <a:sym typeface="Calibri"/>
            </a:endParaRPr>
          </a:p>
        </p:txBody>
      </p:sp>
      <p:sp>
        <p:nvSpPr>
          <p:cNvPr id="103" name="Google Shape;103;g61afa42c81_2_436"/>
          <p:cNvSpPr/>
          <p:nvPr/>
        </p:nvSpPr>
        <p:spPr>
          <a:xfrm>
            <a:off x="2163563" y="5971300"/>
            <a:ext cx="1688700" cy="670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Tianyu Wong</a:t>
            </a:r>
            <a:endParaRPr b="1"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Business Manager</a:t>
            </a:r>
            <a:endParaRPr b="1" i="0" sz="1400" u="none" cap="none" strike="noStrike">
              <a:solidFill>
                <a:srgbClr val="000000"/>
              </a:solidFill>
              <a:latin typeface="Calibri"/>
              <a:ea typeface="Calibri"/>
              <a:cs typeface="Calibri"/>
              <a:sym typeface="Calibri"/>
            </a:endParaRPr>
          </a:p>
        </p:txBody>
      </p:sp>
      <p:sp>
        <p:nvSpPr>
          <p:cNvPr id="104" name="Google Shape;104;g61afa42c81_2_436"/>
          <p:cNvSpPr/>
          <p:nvPr/>
        </p:nvSpPr>
        <p:spPr>
          <a:xfrm>
            <a:off x="5240475" y="5971300"/>
            <a:ext cx="1688700" cy="670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Kewen Gu</a:t>
            </a:r>
            <a:endParaRPr b="1"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Technical Manager</a:t>
            </a:r>
            <a:endParaRPr b="1" i="0" sz="1400" u="none" cap="none" strike="noStrike">
              <a:solidFill>
                <a:srgbClr val="000000"/>
              </a:solidFill>
              <a:latin typeface="Calibri"/>
              <a:ea typeface="Calibri"/>
              <a:cs typeface="Calibri"/>
              <a:sym typeface="Calibri"/>
            </a:endParaRPr>
          </a:p>
        </p:txBody>
      </p:sp>
      <p:sp>
        <p:nvSpPr>
          <p:cNvPr id="105" name="Google Shape;105;g61afa42c81_2_436"/>
          <p:cNvSpPr/>
          <p:nvPr/>
        </p:nvSpPr>
        <p:spPr>
          <a:xfrm>
            <a:off x="8317375" y="5971300"/>
            <a:ext cx="1688700" cy="670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600" u="none" cap="none" strike="noStrike">
                <a:solidFill>
                  <a:schemeClr val="dk1"/>
                </a:solidFill>
                <a:latin typeface="Calibri"/>
                <a:ea typeface="Calibri"/>
                <a:cs typeface="Calibri"/>
                <a:sym typeface="Calibri"/>
              </a:rPr>
              <a:t>Junwei Xu</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Machine Learning Engineer</a:t>
            </a:r>
            <a:endParaRPr b="1" i="0" sz="1400" u="none" cap="none" strike="noStrike">
              <a:solidFill>
                <a:srgbClr val="000000"/>
              </a:solidFill>
              <a:latin typeface="Calibri"/>
              <a:ea typeface="Calibri"/>
              <a:cs typeface="Calibri"/>
              <a:sym typeface="Calibri"/>
            </a:endParaRPr>
          </a:p>
        </p:txBody>
      </p:sp>
      <p:pic>
        <p:nvPicPr>
          <p:cNvPr id="106" name="Google Shape;106;g61afa42c81_2_436"/>
          <p:cNvPicPr preferRelativeResize="0"/>
          <p:nvPr/>
        </p:nvPicPr>
        <p:blipFill rotWithShape="1">
          <a:blip r:embed="rId6">
            <a:alphaModFix/>
          </a:blip>
          <a:srcRect b="0" l="5285" r="0" t="0"/>
          <a:stretch/>
        </p:blipFill>
        <p:spPr>
          <a:xfrm>
            <a:off x="187775" y="257163"/>
            <a:ext cx="1498050" cy="542925"/>
          </a:xfrm>
          <a:prstGeom prst="rect">
            <a:avLst/>
          </a:prstGeom>
          <a:noFill/>
          <a:ln>
            <a:noFill/>
          </a:ln>
        </p:spPr>
      </p:pic>
      <p:pic>
        <p:nvPicPr>
          <p:cNvPr id="107" name="Google Shape;107;g61afa42c81_2_436"/>
          <p:cNvPicPr preferRelativeResize="0"/>
          <p:nvPr/>
        </p:nvPicPr>
        <p:blipFill rotWithShape="1">
          <a:blip r:embed="rId7">
            <a:alphaModFix/>
          </a:blip>
          <a:srcRect b="0" l="0" r="0" t="0"/>
          <a:stretch/>
        </p:blipFill>
        <p:spPr>
          <a:xfrm>
            <a:off x="6944600" y="1393499"/>
            <a:ext cx="1245600" cy="1755961"/>
          </a:xfrm>
          <a:prstGeom prst="rect">
            <a:avLst/>
          </a:prstGeom>
          <a:noFill/>
          <a:ln>
            <a:noFill/>
          </a:ln>
        </p:spPr>
      </p:pic>
      <p:pic>
        <p:nvPicPr>
          <p:cNvPr id="108" name="Google Shape;108;g61afa42c81_2_436"/>
          <p:cNvPicPr preferRelativeResize="0"/>
          <p:nvPr/>
        </p:nvPicPr>
        <p:blipFill rotWithShape="1">
          <a:blip r:embed="rId8">
            <a:alphaModFix/>
          </a:blip>
          <a:srcRect b="0" l="0" r="0" t="0"/>
          <a:stretch/>
        </p:blipFill>
        <p:spPr>
          <a:xfrm>
            <a:off x="2352030" y="3907300"/>
            <a:ext cx="1311769" cy="1907099"/>
          </a:xfrm>
          <a:prstGeom prst="rect">
            <a:avLst/>
          </a:prstGeom>
          <a:noFill/>
          <a:ln>
            <a:noFill/>
          </a:ln>
        </p:spPr>
      </p:pic>
      <p:pic>
        <p:nvPicPr>
          <p:cNvPr id="109" name="Google Shape;109;g61afa42c81_2_436"/>
          <p:cNvPicPr preferRelativeResize="0"/>
          <p:nvPr/>
        </p:nvPicPr>
        <p:blipFill rotWithShape="1">
          <a:blip r:embed="rId9">
            <a:alphaModFix/>
          </a:blip>
          <a:srcRect b="0" l="4523" r="5901" t="0"/>
          <a:stretch/>
        </p:blipFill>
        <p:spPr>
          <a:xfrm>
            <a:off x="5346975" y="4107675"/>
            <a:ext cx="1498024" cy="1755951"/>
          </a:xfrm>
          <a:prstGeom prst="rect">
            <a:avLst/>
          </a:prstGeom>
          <a:noFill/>
          <a:ln>
            <a:noFill/>
          </a:ln>
        </p:spPr>
      </p:pic>
      <p:sp>
        <p:nvSpPr>
          <p:cNvPr id="110" name="Google Shape;110;g61afa42c81_2_4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11" name="Google Shape;111;g61afa42c81_2_436"/>
          <p:cNvSpPr txBox="1"/>
          <p:nvPr/>
        </p:nvSpPr>
        <p:spPr>
          <a:xfrm>
            <a:off x="2301977" y="-32825"/>
            <a:ext cx="7565700" cy="1122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42E8CE"/>
              </a:buClr>
              <a:buSzPts val="7200"/>
              <a:buFont typeface="Arial"/>
              <a:buNone/>
            </a:pPr>
            <a:r>
              <a:rPr b="1" i="0" lang="en-US" sz="4800" u="none" cap="none" strike="noStrike">
                <a:solidFill>
                  <a:srgbClr val="FFFFFF"/>
                </a:solidFill>
                <a:latin typeface="Avenir"/>
                <a:ea typeface="Avenir"/>
                <a:cs typeface="Avenir"/>
                <a:sym typeface="Avenir"/>
              </a:rPr>
              <a:t>Team Evergreens</a:t>
            </a:r>
            <a:endParaRPr b="1" i="0" sz="4800" u="none" cap="none" strike="noStrike">
              <a:solidFill>
                <a:srgbClr val="FFFFFF"/>
              </a:solidFill>
              <a:latin typeface="Avenir"/>
              <a:ea typeface="Avenir"/>
              <a:cs typeface="Avenir"/>
              <a:sym typeface="Avenir"/>
            </a:endParaRPr>
          </a:p>
        </p:txBody>
      </p:sp>
      <p:pic>
        <p:nvPicPr>
          <p:cNvPr id="112" name="Google Shape;112;g61afa42c81_2_436"/>
          <p:cNvPicPr preferRelativeResize="0"/>
          <p:nvPr/>
        </p:nvPicPr>
        <p:blipFill rotWithShape="1">
          <a:blip r:embed="rId6">
            <a:alphaModFix/>
          </a:blip>
          <a:srcRect b="0" l="5285" r="0" t="0"/>
          <a:stretch/>
        </p:blipFill>
        <p:spPr>
          <a:xfrm>
            <a:off x="10632575" y="268438"/>
            <a:ext cx="1498050" cy="542925"/>
          </a:xfrm>
          <a:prstGeom prst="rect">
            <a:avLst/>
          </a:prstGeom>
          <a:noFill/>
          <a:ln>
            <a:noFill/>
          </a:ln>
        </p:spPr>
      </p:pic>
      <p:pic>
        <p:nvPicPr>
          <p:cNvPr id="113" name="Google Shape;113;g61afa42c81_2_436"/>
          <p:cNvPicPr preferRelativeResize="0"/>
          <p:nvPr/>
        </p:nvPicPr>
        <p:blipFill rotWithShape="1">
          <a:blip r:embed="rId10">
            <a:alphaModFix/>
          </a:blip>
          <a:srcRect b="800" l="1490" r="-1490" t="424"/>
          <a:stretch/>
        </p:blipFill>
        <p:spPr>
          <a:xfrm>
            <a:off x="8190200" y="4203600"/>
            <a:ext cx="1688699" cy="1734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g6b6016f3f7_5_30"/>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391" name="Google Shape;391;g6b6016f3f7_5_30"/>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392" name="Google Shape;392;g6b6016f3f7_5_30"/>
          <p:cNvSpPr/>
          <p:nvPr/>
        </p:nvSpPr>
        <p:spPr>
          <a:xfrm>
            <a:off x="144448" y="1626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3" name="Google Shape;393;g6b6016f3f7_5_30"/>
          <p:cNvGrpSpPr/>
          <p:nvPr/>
        </p:nvGrpSpPr>
        <p:grpSpPr>
          <a:xfrm>
            <a:off x="138923" y="102700"/>
            <a:ext cx="2901177" cy="418800"/>
            <a:chOff x="596123" y="2160100"/>
            <a:chExt cx="2901177" cy="418800"/>
          </a:xfrm>
        </p:grpSpPr>
        <p:sp>
          <p:nvSpPr>
            <p:cNvPr id="394" name="Google Shape;394;g6b6016f3f7_5_30"/>
            <p:cNvSpPr/>
            <p:nvPr/>
          </p:nvSpPr>
          <p:spPr>
            <a:xfrm>
              <a:off x="596123" y="2231050"/>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5" name="Google Shape;395;g6b6016f3f7_5_30"/>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396" name="Google Shape;396;g6b6016f3f7_5_30"/>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397" name="Google Shape;397;g6b6016f3f7_5_30"/>
          <p:cNvSpPr/>
          <p:nvPr/>
        </p:nvSpPr>
        <p:spPr>
          <a:xfrm>
            <a:off x="138923" y="888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g6b6016f3f7_5_30"/>
          <p:cNvSpPr/>
          <p:nvPr/>
        </p:nvSpPr>
        <p:spPr>
          <a:xfrm>
            <a:off x="138923" y="2289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g6b6016f3f7_5_30"/>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400" name="Google Shape;400;g6b6016f3f7_5_30"/>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401" name="Google Shape;401;g6b6016f3f7_5_30"/>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2" name="Google Shape;402;g6b6016f3f7_5_30"/>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Univariate Selection</a:t>
            </a:r>
            <a:endParaRPr b="1" i="0" sz="3000" u="none" cap="none" strike="noStrike">
              <a:solidFill>
                <a:srgbClr val="000000"/>
              </a:solidFill>
              <a:latin typeface="Avenir"/>
              <a:ea typeface="Avenir"/>
              <a:cs typeface="Avenir"/>
              <a:sym typeface="Avenir"/>
            </a:endParaRPr>
          </a:p>
        </p:txBody>
      </p:sp>
      <p:sp>
        <p:nvSpPr>
          <p:cNvPr id="403" name="Google Shape;403;g6b6016f3f7_5_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04" name="Google Shape;404;g6b6016f3f7_5_30"/>
          <p:cNvSpPr/>
          <p:nvPr/>
        </p:nvSpPr>
        <p:spPr>
          <a:xfrm>
            <a:off x="149973" y="4228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05" name="Google Shape;405;g6b6016f3f7_5_30"/>
          <p:cNvGrpSpPr/>
          <p:nvPr/>
        </p:nvGrpSpPr>
        <p:grpSpPr>
          <a:xfrm>
            <a:off x="144448" y="2856600"/>
            <a:ext cx="2901177" cy="418800"/>
            <a:chOff x="596123" y="2007700"/>
            <a:chExt cx="2901177" cy="418800"/>
          </a:xfrm>
        </p:grpSpPr>
        <p:sp>
          <p:nvSpPr>
            <p:cNvPr id="406" name="Google Shape;406;g6b6016f3f7_5_30"/>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g6b6016f3f7_5_30"/>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408" name="Google Shape;408;g6b6016f3f7_5_30"/>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409" name="Google Shape;409;g6b6016f3f7_5_30"/>
          <p:cNvSpPr/>
          <p:nvPr/>
        </p:nvSpPr>
        <p:spPr>
          <a:xfrm>
            <a:off x="144448" y="3565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0" name="Google Shape;410;g6b6016f3f7_5_30"/>
          <p:cNvSpPr/>
          <p:nvPr/>
        </p:nvSpPr>
        <p:spPr>
          <a:xfrm>
            <a:off x="144448" y="4967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g6b6016f3f7_5_30"/>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412" name="Google Shape;412;g6b6016f3f7_5_30"/>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413" name="Google Shape;413;g6b6016f3f7_5_30"/>
          <p:cNvSpPr/>
          <p:nvPr/>
        </p:nvSpPr>
        <p:spPr>
          <a:xfrm>
            <a:off x="138923" y="5605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g6b6016f3f7_5_30"/>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415" name="Google Shape;415;g6b6016f3f7_5_30"/>
          <p:cNvSpPr/>
          <p:nvPr/>
        </p:nvSpPr>
        <p:spPr>
          <a:xfrm>
            <a:off x="138923" y="62910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6" name="Google Shape;416;g6b6016f3f7_5_30"/>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a:t>
            </a:r>
            <a:r>
              <a:rPr b="1" lang="en-US" sz="2000">
                <a:solidFill>
                  <a:schemeClr val="lt1"/>
                </a:solidFill>
                <a:latin typeface="Avenir"/>
                <a:ea typeface="Avenir"/>
                <a:cs typeface="Avenir"/>
                <a:sym typeface="Avenir"/>
              </a:rPr>
              <a:t> </a:t>
            </a:r>
            <a:r>
              <a:rPr b="1" lang="en-US" sz="2000">
                <a:solidFill>
                  <a:schemeClr val="lt1"/>
                </a:solidFill>
                <a:latin typeface="Avenir"/>
                <a:ea typeface="Avenir"/>
                <a:cs typeface="Avenir"/>
                <a:sym typeface="Avenir"/>
              </a:rPr>
              <a:t>Discriminant</a:t>
            </a:r>
            <a:r>
              <a:rPr b="1" lang="en-US" sz="2000">
                <a:solidFill>
                  <a:schemeClr val="lt1"/>
                </a:solidFill>
                <a:latin typeface="Avenir"/>
                <a:ea typeface="Avenir"/>
                <a:cs typeface="Avenir"/>
                <a:sym typeface="Avenir"/>
              </a:rPr>
              <a:t> Analysis </a:t>
            </a:r>
            <a:endParaRPr b="1" i="0" sz="2000" u="none" cap="none" strike="noStrike">
              <a:solidFill>
                <a:schemeClr val="lt1"/>
              </a:solidFill>
              <a:latin typeface="Avenir"/>
              <a:ea typeface="Avenir"/>
              <a:cs typeface="Avenir"/>
              <a:sym typeface="Avenir"/>
            </a:endParaRPr>
          </a:p>
        </p:txBody>
      </p:sp>
      <p:graphicFrame>
        <p:nvGraphicFramePr>
          <p:cNvPr id="417" name="Google Shape;417;g6b6016f3f7_5_30"/>
          <p:cNvGraphicFramePr/>
          <p:nvPr/>
        </p:nvGraphicFramePr>
        <p:xfrm>
          <a:off x="3885600" y="3660575"/>
          <a:ext cx="3000000" cy="3000000"/>
        </p:xfrm>
        <a:graphic>
          <a:graphicData uri="http://schemas.openxmlformats.org/drawingml/2006/table">
            <a:tbl>
              <a:tblPr>
                <a:noFill/>
                <a:tableStyleId>{DE0AA2F9-F007-4D72-B4C4-A679CC663FF4}</a:tableStyleId>
              </a:tblPr>
              <a:tblGrid>
                <a:gridCol w="2002550"/>
                <a:gridCol w="2002550"/>
                <a:gridCol w="2002550"/>
                <a:gridCol w="2002550"/>
              </a:tblGrid>
              <a:tr h="468375">
                <a:tc>
                  <a:txBody>
                    <a:bodyPr/>
                    <a:lstStyle/>
                    <a:p>
                      <a:pPr indent="0" lvl="0" marL="0" rtl="0" algn="l">
                        <a:spcBef>
                          <a:spcPts val="0"/>
                        </a:spcBef>
                        <a:spcAft>
                          <a:spcPts val="0"/>
                        </a:spcAft>
                        <a:buNone/>
                      </a:pPr>
                      <a:r>
                        <a:t/>
                      </a:r>
                      <a:endParaRPr sz="1500"/>
                    </a:p>
                  </a:txBody>
                  <a:tcPr marT="63500" marB="63500" marR="63500" marL="63500"/>
                </a:tc>
                <a:tc>
                  <a:txBody>
                    <a:bodyPr/>
                    <a:lstStyle/>
                    <a:p>
                      <a:pPr indent="0" lvl="0" marL="0" rtl="0" algn="l">
                        <a:spcBef>
                          <a:spcPts val="0"/>
                        </a:spcBef>
                        <a:spcAft>
                          <a:spcPts val="0"/>
                        </a:spcAft>
                        <a:buNone/>
                      </a:pPr>
                      <a:r>
                        <a:rPr lang="en-US" sz="1500"/>
                        <a:t>Recall Score</a:t>
                      </a:r>
                      <a:endParaRPr sz="1500"/>
                    </a:p>
                  </a:txBody>
                  <a:tcPr marT="63500" marB="63500" marR="63500" marL="63500"/>
                </a:tc>
                <a:tc>
                  <a:txBody>
                    <a:bodyPr/>
                    <a:lstStyle/>
                    <a:p>
                      <a:pPr indent="0" lvl="0" marL="0" rtl="0" algn="l">
                        <a:spcBef>
                          <a:spcPts val="0"/>
                        </a:spcBef>
                        <a:spcAft>
                          <a:spcPts val="0"/>
                        </a:spcAft>
                        <a:buNone/>
                      </a:pPr>
                      <a:r>
                        <a:rPr lang="en-US" sz="1500"/>
                        <a:t>Precision Score</a:t>
                      </a:r>
                      <a:endParaRPr sz="1500"/>
                    </a:p>
                  </a:txBody>
                  <a:tcPr marT="63500" marB="63500" marR="63500" marL="63500"/>
                </a:tc>
                <a:tc>
                  <a:txBody>
                    <a:bodyPr/>
                    <a:lstStyle/>
                    <a:p>
                      <a:pPr indent="0" lvl="0" marL="0" rtl="0" algn="l">
                        <a:spcBef>
                          <a:spcPts val="0"/>
                        </a:spcBef>
                        <a:spcAft>
                          <a:spcPts val="0"/>
                        </a:spcAft>
                        <a:buNone/>
                      </a:pPr>
                      <a:r>
                        <a:rPr lang="en-US" sz="1500"/>
                        <a:t>F1 Score</a:t>
                      </a:r>
                      <a:endParaRPr sz="1500"/>
                    </a:p>
                  </a:txBody>
                  <a:tcPr marT="63500" marB="63500" marR="63500" marL="63500"/>
                </a:tc>
              </a:tr>
              <a:tr h="468375">
                <a:tc>
                  <a:txBody>
                    <a:bodyPr/>
                    <a:lstStyle/>
                    <a:p>
                      <a:pPr indent="0" lvl="0" marL="0" rtl="0" algn="l">
                        <a:spcBef>
                          <a:spcPts val="0"/>
                        </a:spcBef>
                        <a:spcAft>
                          <a:spcPts val="0"/>
                        </a:spcAft>
                        <a:buNone/>
                      </a:pPr>
                      <a:r>
                        <a:rPr lang="en-US" sz="1500"/>
                        <a:t>Logistic</a:t>
                      </a:r>
                      <a:endParaRPr sz="1500"/>
                    </a:p>
                  </a:txBody>
                  <a:tcPr marT="63500" marB="63500" marR="63500" marL="63500"/>
                </a:tc>
                <a:tc>
                  <a:txBody>
                    <a:bodyPr/>
                    <a:lstStyle/>
                    <a:p>
                      <a:pPr indent="0" lvl="0" marL="0" rtl="0" algn="l">
                        <a:spcBef>
                          <a:spcPts val="0"/>
                        </a:spcBef>
                        <a:spcAft>
                          <a:spcPts val="0"/>
                        </a:spcAft>
                        <a:buNone/>
                      </a:pPr>
                      <a:r>
                        <a:rPr lang="en-US" sz="1500"/>
                        <a:t>0.72591</a:t>
                      </a:r>
                      <a:endParaRPr sz="1500"/>
                    </a:p>
                  </a:txBody>
                  <a:tcPr marT="63500" marB="63500" marR="63500" marL="63500"/>
                </a:tc>
                <a:tc>
                  <a:txBody>
                    <a:bodyPr/>
                    <a:lstStyle/>
                    <a:p>
                      <a:pPr indent="0" lvl="0" marL="0" rtl="0" algn="l">
                        <a:spcBef>
                          <a:spcPts val="0"/>
                        </a:spcBef>
                        <a:spcAft>
                          <a:spcPts val="0"/>
                        </a:spcAft>
                        <a:buNone/>
                      </a:pPr>
                      <a:r>
                        <a:rPr lang="en-US" sz="1500"/>
                        <a:t>0.003167</a:t>
                      </a:r>
                      <a:endParaRPr sz="1500"/>
                    </a:p>
                  </a:txBody>
                  <a:tcPr marT="63500" marB="63500" marR="63500" marL="63500"/>
                </a:tc>
                <a:tc>
                  <a:txBody>
                    <a:bodyPr/>
                    <a:lstStyle/>
                    <a:p>
                      <a:pPr indent="0" lvl="0" marL="0" rtl="0" algn="l">
                        <a:spcBef>
                          <a:spcPts val="0"/>
                        </a:spcBef>
                        <a:spcAft>
                          <a:spcPts val="0"/>
                        </a:spcAft>
                        <a:buNone/>
                      </a:pPr>
                      <a:r>
                        <a:rPr lang="en-US" sz="1500"/>
                        <a:t>0.006308</a:t>
                      </a:r>
                      <a:endParaRPr sz="1500"/>
                    </a:p>
                  </a:txBody>
                  <a:tcPr marT="63500" marB="63500" marR="63500" marL="63500"/>
                </a:tc>
              </a:tr>
              <a:tr h="468375">
                <a:tc>
                  <a:txBody>
                    <a:bodyPr/>
                    <a:lstStyle/>
                    <a:p>
                      <a:pPr indent="0" lvl="0" marL="0" rtl="0" algn="l">
                        <a:spcBef>
                          <a:spcPts val="0"/>
                        </a:spcBef>
                        <a:spcAft>
                          <a:spcPts val="0"/>
                        </a:spcAft>
                        <a:buNone/>
                      </a:pPr>
                      <a:r>
                        <a:rPr b="1" lang="en-US" sz="1500"/>
                        <a:t>Random Forest</a:t>
                      </a:r>
                      <a:endParaRPr b="1" sz="1500"/>
                    </a:p>
                  </a:txBody>
                  <a:tcPr marT="63500" marB="63500" marR="63500" marL="63500"/>
                </a:tc>
                <a:tc>
                  <a:txBody>
                    <a:bodyPr/>
                    <a:lstStyle/>
                    <a:p>
                      <a:pPr indent="0" lvl="0" marL="0" rtl="0" algn="l">
                        <a:spcBef>
                          <a:spcPts val="0"/>
                        </a:spcBef>
                        <a:spcAft>
                          <a:spcPts val="0"/>
                        </a:spcAft>
                        <a:buNone/>
                      </a:pPr>
                      <a:r>
                        <a:rPr b="1" lang="en-US" sz="1500"/>
                        <a:t>0.925053</a:t>
                      </a:r>
                      <a:endParaRPr b="1" sz="1500"/>
                    </a:p>
                  </a:txBody>
                  <a:tcPr marT="63500" marB="63500" marR="63500" marL="63500"/>
                </a:tc>
                <a:tc>
                  <a:txBody>
                    <a:bodyPr/>
                    <a:lstStyle/>
                    <a:p>
                      <a:pPr indent="0" lvl="0" marL="0" rtl="0" algn="l">
                        <a:spcBef>
                          <a:spcPts val="0"/>
                        </a:spcBef>
                        <a:spcAft>
                          <a:spcPts val="0"/>
                        </a:spcAft>
                        <a:buNone/>
                      </a:pPr>
                      <a:r>
                        <a:rPr b="1" lang="en-US" sz="1500"/>
                        <a:t>0.003479</a:t>
                      </a:r>
                      <a:endParaRPr b="1" sz="1500"/>
                    </a:p>
                  </a:txBody>
                  <a:tcPr marT="63500" marB="63500" marR="63500" marL="63500"/>
                </a:tc>
                <a:tc>
                  <a:txBody>
                    <a:bodyPr/>
                    <a:lstStyle/>
                    <a:p>
                      <a:pPr indent="0" lvl="0" marL="0" rtl="0" algn="l">
                        <a:spcBef>
                          <a:spcPts val="0"/>
                        </a:spcBef>
                        <a:spcAft>
                          <a:spcPts val="0"/>
                        </a:spcAft>
                        <a:buNone/>
                      </a:pPr>
                      <a:r>
                        <a:rPr b="1" lang="en-US" sz="1500"/>
                        <a:t>0.006932</a:t>
                      </a:r>
                      <a:endParaRPr b="1" sz="1500"/>
                    </a:p>
                  </a:txBody>
                  <a:tcPr marT="63500" marB="63500" marR="63500" marL="63500"/>
                </a:tc>
              </a:tr>
              <a:tr h="468375">
                <a:tc>
                  <a:txBody>
                    <a:bodyPr/>
                    <a:lstStyle/>
                    <a:p>
                      <a:pPr indent="0" lvl="0" marL="0" rtl="0" algn="l">
                        <a:spcBef>
                          <a:spcPts val="0"/>
                        </a:spcBef>
                        <a:spcAft>
                          <a:spcPts val="0"/>
                        </a:spcAft>
                        <a:buNone/>
                      </a:pPr>
                      <a:r>
                        <a:rPr lang="en-US" sz="1500"/>
                        <a:t>XGBoost</a:t>
                      </a:r>
                      <a:endParaRPr sz="1500"/>
                    </a:p>
                  </a:txBody>
                  <a:tcPr marT="63500" marB="63500" marR="63500" marL="63500"/>
                </a:tc>
                <a:tc>
                  <a:txBody>
                    <a:bodyPr/>
                    <a:lstStyle/>
                    <a:p>
                      <a:pPr indent="0" lvl="0" marL="0" rtl="0" algn="l">
                        <a:spcBef>
                          <a:spcPts val="0"/>
                        </a:spcBef>
                        <a:spcAft>
                          <a:spcPts val="0"/>
                        </a:spcAft>
                        <a:buNone/>
                      </a:pPr>
                      <a:r>
                        <a:rPr lang="en-US" sz="1500"/>
                        <a:t>0.983654</a:t>
                      </a:r>
                      <a:endParaRPr sz="1500"/>
                    </a:p>
                  </a:txBody>
                  <a:tcPr marT="63500" marB="63500" marR="63500" marL="63500"/>
                </a:tc>
                <a:tc>
                  <a:txBody>
                    <a:bodyPr/>
                    <a:lstStyle/>
                    <a:p>
                      <a:pPr indent="0" lvl="0" marL="0" rtl="0" algn="l">
                        <a:spcBef>
                          <a:spcPts val="0"/>
                        </a:spcBef>
                        <a:spcAft>
                          <a:spcPts val="0"/>
                        </a:spcAft>
                        <a:buNone/>
                      </a:pPr>
                      <a:r>
                        <a:rPr lang="en-US" sz="1500"/>
                        <a:t>0.004565</a:t>
                      </a:r>
                      <a:endParaRPr sz="1500"/>
                    </a:p>
                  </a:txBody>
                  <a:tcPr marT="63500" marB="63500" marR="63500" marL="63500"/>
                </a:tc>
                <a:tc>
                  <a:txBody>
                    <a:bodyPr/>
                    <a:lstStyle/>
                    <a:p>
                      <a:pPr indent="0" lvl="0" marL="0" rtl="0" algn="l">
                        <a:spcBef>
                          <a:spcPts val="0"/>
                        </a:spcBef>
                        <a:spcAft>
                          <a:spcPts val="0"/>
                        </a:spcAft>
                        <a:buNone/>
                      </a:pPr>
                      <a:r>
                        <a:rPr lang="en-US" sz="1500"/>
                        <a:t>0.006278</a:t>
                      </a:r>
                      <a:endParaRPr sz="1500"/>
                    </a:p>
                  </a:txBody>
                  <a:tcPr marT="63500" marB="63500" marR="63500" marL="63500"/>
                </a:tc>
              </a:tr>
              <a:tr h="484325">
                <a:tc>
                  <a:txBody>
                    <a:bodyPr/>
                    <a:lstStyle/>
                    <a:p>
                      <a:pPr indent="0" lvl="0" marL="0" rtl="0" algn="l">
                        <a:spcBef>
                          <a:spcPts val="0"/>
                        </a:spcBef>
                        <a:spcAft>
                          <a:spcPts val="0"/>
                        </a:spcAft>
                        <a:buNone/>
                      </a:pPr>
                      <a:r>
                        <a:rPr lang="en-US" sz="1500"/>
                        <a:t>SVM</a:t>
                      </a:r>
                      <a:endParaRPr sz="1500"/>
                    </a:p>
                  </a:txBody>
                  <a:tcPr marT="63500" marB="63500" marR="63500" marL="63500"/>
                </a:tc>
                <a:tc>
                  <a:txBody>
                    <a:bodyPr/>
                    <a:lstStyle/>
                    <a:p>
                      <a:pPr indent="0" lvl="0" marL="0" rtl="0" algn="l">
                        <a:spcBef>
                          <a:spcPts val="0"/>
                        </a:spcBef>
                        <a:spcAft>
                          <a:spcPts val="0"/>
                        </a:spcAft>
                        <a:buNone/>
                      </a:pPr>
                      <a:r>
                        <a:rPr lang="en-US" sz="1500"/>
                        <a:t>0.970454</a:t>
                      </a:r>
                      <a:endParaRPr sz="1500"/>
                    </a:p>
                  </a:txBody>
                  <a:tcPr marT="63500" marB="63500" marR="63500" marL="63500"/>
                </a:tc>
                <a:tc>
                  <a:txBody>
                    <a:bodyPr/>
                    <a:lstStyle/>
                    <a:p>
                      <a:pPr indent="0" lvl="0" marL="0" rtl="0" algn="l">
                        <a:spcBef>
                          <a:spcPts val="0"/>
                        </a:spcBef>
                        <a:spcAft>
                          <a:spcPts val="0"/>
                        </a:spcAft>
                        <a:buNone/>
                      </a:pPr>
                      <a:r>
                        <a:rPr lang="en-US" sz="1500"/>
                        <a:t>0.003425</a:t>
                      </a:r>
                      <a:endParaRPr sz="1500"/>
                    </a:p>
                  </a:txBody>
                  <a:tcPr marT="63500" marB="63500" marR="63500" marL="63500"/>
                </a:tc>
                <a:tc>
                  <a:txBody>
                    <a:bodyPr/>
                    <a:lstStyle/>
                    <a:p>
                      <a:pPr indent="0" lvl="0" marL="0" rtl="0" algn="l">
                        <a:spcBef>
                          <a:spcPts val="0"/>
                        </a:spcBef>
                        <a:spcAft>
                          <a:spcPts val="0"/>
                        </a:spcAft>
                        <a:buNone/>
                      </a:pPr>
                      <a:r>
                        <a:rPr lang="en-US" sz="1500"/>
                        <a:t>0.006826</a:t>
                      </a:r>
                      <a:endParaRPr sz="1500"/>
                    </a:p>
                  </a:txBody>
                  <a:tcPr marT="63500" marB="63500" marR="63500" marL="63500"/>
                </a:tc>
              </a:tr>
            </a:tbl>
          </a:graphicData>
        </a:graphic>
      </p:graphicFrame>
      <p:sp>
        <p:nvSpPr>
          <p:cNvPr id="418" name="Google Shape;418;g6b6016f3f7_5_30"/>
          <p:cNvSpPr txBox="1"/>
          <p:nvPr/>
        </p:nvSpPr>
        <p:spPr>
          <a:xfrm>
            <a:off x="3885600" y="1335075"/>
            <a:ext cx="7281900" cy="21855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Font typeface="Calibri"/>
              <a:buChar char="●"/>
            </a:pPr>
            <a:r>
              <a:rPr lang="en-US" sz="2000">
                <a:solidFill>
                  <a:schemeClr val="dk1"/>
                </a:solidFill>
              </a:rPr>
              <a:t>Based on univariate statistical tests</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US" sz="2000">
                <a:solidFill>
                  <a:schemeClr val="dk1"/>
                </a:solidFill>
              </a:rPr>
              <a:t>Scikit-learn library</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US" sz="2000">
                <a:solidFill>
                  <a:schemeClr val="dk1"/>
                </a:solidFill>
              </a:rPr>
              <a:t>8 variables</a:t>
            </a:r>
            <a:endParaRPr sz="2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g6b6016f3f7_6_32"/>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424" name="Google Shape;424;g6b6016f3f7_6_32"/>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425" name="Google Shape;425;g6b6016f3f7_6_32"/>
          <p:cNvSpPr/>
          <p:nvPr/>
        </p:nvSpPr>
        <p:spPr>
          <a:xfrm>
            <a:off x="144448" y="1626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26" name="Google Shape;426;g6b6016f3f7_6_32"/>
          <p:cNvGrpSpPr/>
          <p:nvPr/>
        </p:nvGrpSpPr>
        <p:grpSpPr>
          <a:xfrm>
            <a:off x="138923" y="102700"/>
            <a:ext cx="2901177" cy="418800"/>
            <a:chOff x="596123" y="2160100"/>
            <a:chExt cx="2901177" cy="418800"/>
          </a:xfrm>
        </p:grpSpPr>
        <p:sp>
          <p:nvSpPr>
            <p:cNvPr id="427" name="Google Shape;427;g6b6016f3f7_6_32"/>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g6b6016f3f7_6_32"/>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429" name="Google Shape;429;g6b6016f3f7_6_32"/>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430" name="Google Shape;430;g6b6016f3f7_6_32"/>
          <p:cNvSpPr/>
          <p:nvPr/>
        </p:nvSpPr>
        <p:spPr>
          <a:xfrm>
            <a:off x="138923" y="888025"/>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g6b6016f3f7_6_32"/>
          <p:cNvSpPr/>
          <p:nvPr/>
        </p:nvSpPr>
        <p:spPr>
          <a:xfrm>
            <a:off x="138923" y="2289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g6b6016f3f7_6_32"/>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433" name="Google Shape;433;g6b6016f3f7_6_32"/>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434" name="Google Shape;434;g6b6016f3f7_6_32"/>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35" name="Google Shape;435;g6b6016f3f7_6_32"/>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Feature Importance Selection</a:t>
            </a:r>
            <a:endParaRPr b="1" i="0" sz="3000" u="none" cap="none" strike="noStrike">
              <a:solidFill>
                <a:srgbClr val="000000"/>
              </a:solidFill>
              <a:latin typeface="Avenir"/>
              <a:ea typeface="Avenir"/>
              <a:cs typeface="Avenir"/>
              <a:sym typeface="Avenir"/>
            </a:endParaRPr>
          </a:p>
        </p:txBody>
      </p:sp>
      <p:sp>
        <p:nvSpPr>
          <p:cNvPr id="436" name="Google Shape;436;g6b6016f3f7_6_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37" name="Google Shape;437;g6b6016f3f7_6_32"/>
          <p:cNvSpPr/>
          <p:nvPr/>
        </p:nvSpPr>
        <p:spPr>
          <a:xfrm>
            <a:off x="149973" y="4228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38" name="Google Shape;438;g6b6016f3f7_6_32"/>
          <p:cNvGrpSpPr/>
          <p:nvPr/>
        </p:nvGrpSpPr>
        <p:grpSpPr>
          <a:xfrm>
            <a:off x="144448" y="2856600"/>
            <a:ext cx="2901177" cy="418800"/>
            <a:chOff x="596123" y="2007700"/>
            <a:chExt cx="2901177" cy="418800"/>
          </a:xfrm>
        </p:grpSpPr>
        <p:sp>
          <p:nvSpPr>
            <p:cNvPr id="439" name="Google Shape;439;g6b6016f3f7_6_32"/>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g6b6016f3f7_6_32"/>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441" name="Google Shape;441;g6b6016f3f7_6_32"/>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442" name="Google Shape;442;g6b6016f3f7_6_32"/>
          <p:cNvSpPr/>
          <p:nvPr/>
        </p:nvSpPr>
        <p:spPr>
          <a:xfrm>
            <a:off x="144448" y="3565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g6b6016f3f7_6_32"/>
          <p:cNvSpPr/>
          <p:nvPr/>
        </p:nvSpPr>
        <p:spPr>
          <a:xfrm>
            <a:off x="144448" y="4967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4" name="Google Shape;444;g6b6016f3f7_6_32"/>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445" name="Google Shape;445;g6b6016f3f7_6_32"/>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446" name="Google Shape;446;g6b6016f3f7_6_32"/>
          <p:cNvSpPr/>
          <p:nvPr/>
        </p:nvSpPr>
        <p:spPr>
          <a:xfrm>
            <a:off x="138923" y="5605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7" name="Google Shape;447;g6b6016f3f7_6_32"/>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448" name="Google Shape;448;g6b6016f3f7_6_32"/>
          <p:cNvSpPr/>
          <p:nvPr/>
        </p:nvSpPr>
        <p:spPr>
          <a:xfrm>
            <a:off x="138923" y="62910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9" name="Google Shape;449;g6b6016f3f7_6_32"/>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 Discriminant Analysis </a:t>
            </a:r>
            <a:endParaRPr b="1" i="0" sz="2000" u="none" cap="none" strike="noStrike">
              <a:solidFill>
                <a:schemeClr val="lt1"/>
              </a:solidFill>
              <a:latin typeface="Avenir"/>
              <a:ea typeface="Avenir"/>
              <a:cs typeface="Avenir"/>
              <a:sym typeface="Avenir"/>
            </a:endParaRPr>
          </a:p>
        </p:txBody>
      </p:sp>
      <p:graphicFrame>
        <p:nvGraphicFramePr>
          <p:cNvPr id="450" name="Google Shape;450;g6b6016f3f7_6_32"/>
          <p:cNvGraphicFramePr/>
          <p:nvPr/>
        </p:nvGraphicFramePr>
        <p:xfrm>
          <a:off x="4043150" y="3540050"/>
          <a:ext cx="3000000" cy="3000000"/>
        </p:xfrm>
        <a:graphic>
          <a:graphicData uri="http://schemas.openxmlformats.org/drawingml/2006/table">
            <a:tbl>
              <a:tblPr>
                <a:noFill/>
                <a:tableStyleId>{DE0AA2F9-F007-4D72-B4C4-A679CC663FF4}</a:tableStyleId>
              </a:tblPr>
              <a:tblGrid>
                <a:gridCol w="1906025"/>
                <a:gridCol w="1906025"/>
                <a:gridCol w="1906025"/>
                <a:gridCol w="1906025"/>
              </a:tblGrid>
              <a:tr h="514300">
                <a:tc>
                  <a:txBody>
                    <a:bodyPr/>
                    <a:lstStyle/>
                    <a:p>
                      <a:pPr indent="0" lvl="0" marL="0" rtl="0" algn="l">
                        <a:spcBef>
                          <a:spcPts val="0"/>
                        </a:spcBef>
                        <a:spcAft>
                          <a:spcPts val="0"/>
                        </a:spcAft>
                        <a:buNone/>
                      </a:pPr>
                      <a:r>
                        <a:t/>
                      </a:r>
                      <a:endParaRPr sz="1500"/>
                    </a:p>
                  </a:txBody>
                  <a:tcPr marT="63500" marB="63500" marR="63500" marL="63500"/>
                </a:tc>
                <a:tc>
                  <a:txBody>
                    <a:bodyPr/>
                    <a:lstStyle/>
                    <a:p>
                      <a:pPr indent="0" lvl="0" marL="0" rtl="0" algn="l">
                        <a:spcBef>
                          <a:spcPts val="0"/>
                        </a:spcBef>
                        <a:spcAft>
                          <a:spcPts val="0"/>
                        </a:spcAft>
                        <a:buNone/>
                      </a:pPr>
                      <a:r>
                        <a:rPr lang="en-US" sz="1500"/>
                        <a:t>Recall Score</a:t>
                      </a:r>
                      <a:endParaRPr sz="1500"/>
                    </a:p>
                  </a:txBody>
                  <a:tcPr marT="63500" marB="63500" marR="63500" marL="63500"/>
                </a:tc>
                <a:tc>
                  <a:txBody>
                    <a:bodyPr/>
                    <a:lstStyle/>
                    <a:p>
                      <a:pPr indent="0" lvl="0" marL="0" rtl="0" algn="l">
                        <a:spcBef>
                          <a:spcPts val="0"/>
                        </a:spcBef>
                        <a:spcAft>
                          <a:spcPts val="0"/>
                        </a:spcAft>
                        <a:buNone/>
                      </a:pPr>
                      <a:r>
                        <a:rPr lang="en-US" sz="1500"/>
                        <a:t>Precision Score</a:t>
                      </a:r>
                      <a:endParaRPr sz="1500"/>
                    </a:p>
                  </a:txBody>
                  <a:tcPr marT="63500" marB="63500" marR="63500" marL="63500"/>
                </a:tc>
                <a:tc>
                  <a:txBody>
                    <a:bodyPr/>
                    <a:lstStyle/>
                    <a:p>
                      <a:pPr indent="0" lvl="0" marL="0" rtl="0" algn="l">
                        <a:spcBef>
                          <a:spcPts val="0"/>
                        </a:spcBef>
                        <a:spcAft>
                          <a:spcPts val="0"/>
                        </a:spcAft>
                        <a:buNone/>
                      </a:pPr>
                      <a:r>
                        <a:rPr lang="en-US" sz="1500"/>
                        <a:t>F1 Score</a:t>
                      </a:r>
                      <a:endParaRPr sz="1500"/>
                    </a:p>
                  </a:txBody>
                  <a:tcPr marT="63500" marB="63500" marR="63500" marL="63500"/>
                </a:tc>
              </a:tr>
              <a:tr h="514300">
                <a:tc>
                  <a:txBody>
                    <a:bodyPr/>
                    <a:lstStyle/>
                    <a:p>
                      <a:pPr indent="0" lvl="0" marL="0" rtl="0" algn="l">
                        <a:spcBef>
                          <a:spcPts val="0"/>
                        </a:spcBef>
                        <a:spcAft>
                          <a:spcPts val="0"/>
                        </a:spcAft>
                        <a:buNone/>
                      </a:pPr>
                      <a:r>
                        <a:rPr lang="en-US" sz="1500"/>
                        <a:t>Logistic</a:t>
                      </a:r>
                      <a:endParaRPr sz="1500"/>
                    </a:p>
                  </a:txBody>
                  <a:tcPr marT="63500" marB="63500" marR="63500" marL="63500"/>
                </a:tc>
                <a:tc>
                  <a:txBody>
                    <a:bodyPr/>
                    <a:lstStyle/>
                    <a:p>
                      <a:pPr indent="0" lvl="0" marL="0" rtl="0" algn="l">
                        <a:spcBef>
                          <a:spcPts val="0"/>
                        </a:spcBef>
                        <a:spcAft>
                          <a:spcPts val="0"/>
                        </a:spcAft>
                        <a:buNone/>
                      </a:pPr>
                      <a:r>
                        <a:rPr lang="en-US" sz="1500"/>
                        <a:t>0.834051</a:t>
                      </a:r>
                      <a:endParaRPr sz="1500"/>
                    </a:p>
                  </a:txBody>
                  <a:tcPr marT="63500" marB="63500" marR="63500" marL="63500"/>
                </a:tc>
                <a:tc>
                  <a:txBody>
                    <a:bodyPr/>
                    <a:lstStyle/>
                    <a:p>
                      <a:pPr indent="0" lvl="0" marL="0" rtl="0" algn="l">
                        <a:spcBef>
                          <a:spcPts val="0"/>
                        </a:spcBef>
                        <a:spcAft>
                          <a:spcPts val="0"/>
                        </a:spcAft>
                        <a:buNone/>
                      </a:pPr>
                      <a:r>
                        <a:rPr lang="en-US" sz="1500"/>
                        <a:t>0.003505</a:t>
                      </a:r>
                      <a:endParaRPr sz="1500"/>
                    </a:p>
                  </a:txBody>
                  <a:tcPr marT="63500" marB="63500" marR="63500" marL="63500"/>
                </a:tc>
                <a:tc>
                  <a:txBody>
                    <a:bodyPr/>
                    <a:lstStyle/>
                    <a:p>
                      <a:pPr indent="0" lvl="0" marL="0" rtl="0" algn="l">
                        <a:spcBef>
                          <a:spcPts val="0"/>
                        </a:spcBef>
                        <a:spcAft>
                          <a:spcPts val="0"/>
                        </a:spcAft>
                        <a:buNone/>
                      </a:pPr>
                      <a:r>
                        <a:rPr lang="en-US" sz="1500"/>
                        <a:t>0.006981</a:t>
                      </a:r>
                      <a:endParaRPr sz="1500"/>
                    </a:p>
                  </a:txBody>
                  <a:tcPr marT="63500" marB="63500" marR="63500" marL="63500"/>
                </a:tc>
              </a:tr>
              <a:tr h="540600">
                <a:tc>
                  <a:txBody>
                    <a:bodyPr/>
                    <a:lstStyle/>
                    <a:p>
                      <a:pPr indent="0" lvl="0" marL="0" rtl="0" algn="l">
                        <a:spcBef>
                          <a:spcPts val="0"/>
                        </a:spcBef>
                        <a:spcAft>
                          <a:spcPts val="0"/>
                        </a:spcAft>
                        <a:buNone/>
                      </a:pPr>
                      <a:r>
                        <a:rPr b="1" lang="en-US" sz="1500"/>
                        <a:t>Random Forest</a:t>
                      </a:r>
                      <a:endParaRPr b="1" sz="1500"/>
                    </a:p>
                  </a:txBody>
                  <a:tcPr marT="63500" marB="63500" marR="63500" marL="63500"/>
                </a:tc>
                <a:tc>
                  <a:txBody>
                    <a:bodyPr/>
                    <a:lstStyle/>
                    <a:p>
                      <a:pPr indent="0" lvl="0" marL="0" rtl="0" algn="l">
                        <a:spcBef>
                          <a:spcPts val="0"/>
                        </a:spcBef>
                        <a:spcAft>
                          <a:spcPts val="0"/>
                        </a:spcAft>
                        <a:buNone/>
                      </a:pPr>
                      <a:r>
                        <a:rPr b="1" lang="en-US" sz="1500"/>
                        <a:t>0.982758</a:t>
                      </a:r>
                      <a:endParaRPr b="1" sz="1500"/>
                    </a:p>
                  </a:txBody>
                  <a:tcPr marT="63500" marB="63500" marR="63500" marL="63500"/>
                </a:tc>
                <a:tc>
                  <a:txBody>
                    <a:bodyPr/>
                    <a:lstStyle/>
                    <a:p>
                      <a:pPr indent="0" lvl="0" marL="0" rtl="0" algn="l">
                        <a:spcBef>
                          <a:spcPts val="0"/>
                        </a:spcBef>
                        <a:spcAft>
                          <a:spcPts val="0"/>
                        </a:spcAft>
                        <a:buNone/>
                      </a:pPr>
                      <a:r>
                        <a:rPr b="1" lang="en-US" sz="1500"/>
                        <a:t>0.003660</a:t>
                      </a:r>
                      <a:endParaRPr b="1" sz="1500"/>
                    </a:p>
                  </a:txBody>
                  <a:tcPr marT="63500" marB="63500" marR="63500" marL="63500"/>
                </a:tc>
                <a:tc>
                  <a:txBody>
                    <a:bodyPr/>
                    <a:lstStyle/>
                    <a:p>
                      <a:pPr indent="0" lvl="0" marL="0" rtl="0" algn="l">
                        <a:spcBef>
                          <a:spcPts val="0"/>
                        </a:spcBef>
                        <a:spcAft>
                          <a:spcPts val="0"/>
                        </a:spcAft>
                        <a:buNone/>
                      </a:pPr>
                      <a:r>
                        <a:rPr b="1" lang="en-US" sz="1500"/>
                        <a:t>0.007293</a:t>
                      </a:r>
                      <a:endParaRPr b="1" sz="1500"/>
                    </a:p>
                  </a:txBody>
                  <a:tcPr marT="63500" marB="63500" marR="63500" marL="63500"/>
                </a:tc>
              </a:tr>
              <a:tr h="514300">
                <a:tc>
                  <a:txBody>
                    <a:bodyPr/>
                    <a:lstStyle/>
                    <a:p>
                      <a:pPr indent="0" lvl="0" marL="0" rtl="0" algn="l">
                        <a:spcBef>
                          <a:spcPts val="0"/>
                        </a:spcBef>
                        <a:spcAft>
                          <a:spcPts val="0"/>
                        </a:spcAft>
                        <a:buNone/>
                      </a:pPr>
                      <a:r>
                        <a:rPr lang="en-US" sz="1500"/>
                        <a:t>XGBoost</a:t>
                      </a:r>
                      <a:endParaRPr sz="1500"/>
                    </a:p>
                  </a:txBody>
                  <a:tcPr marT="63500" marB="63500" marR="63500" marL="63500"/>
                </a:tc>
                <a:tc>
                  <a:txBody>
                    <a:bodyPr/>
                    <a:lstStyle/>
                    <a:p>
                      <a:pPr indent="0" lvl="0" marL="0" rtl="0" algn="l">
                        <a:spcBef>
                          <a:spcPts val="0"/>
                        </a:spcBef>
                        <a:spcAft>
                          <a:spcPts val="0"/>
                        </a:spcAft>
                        <a:buNone/>
                      </a:pPr>
                      <a:r>
                        <a:rPr lang="en-US" sz="1500"/>
                        <a:t>0.976932</a:t>
                      </a:r>
                      <a:endParaRPr sz="1500"/>
                    </a:p>
                  </a:txBody>
                  <a:tcPr marT="63500" marB="63500" marR="63500" marL="63500"/>
                </a:tc>
                <a:tc>
                  <a:txBody>
                    <a:bodyPr/>
                    <a:lstStyle/>
                    <a:p>
                      <a:pPr indent="0" lvl="0" marL="0" rtl="0" algn="l">
                        <a:spcBef>
                          <a:spcPts val="0"/>
                        </a:spcBef>
                        <a:spcAft>
                          <a:spcPts val="0"/>
                        </a:spcAft>
                        <a:buNone/>
                      </a:pPr>
                      <a:r>
                        <a:rPr lang="en-US" sz="1500"/>
                        <a:t>0.003065</a:t>
                      </a:r>
                      <a:endParaRPr sz="1500"/>
                    </a:p>
                  </a:txBody>
                  <a:tcPr marT="63500" marB="63500" marR="63500" marL="63500"/>
                </a:tc>
                <a:tc>
                  <a:txBody>
                    <a:bodyPr/>
                    <a:lstStyle/>
                    <a:p>
                      <a:pPr indent="0" lvl="0" marL="0" rtl="0" algn="l">
                        <a:spcBef>
                          <a:spcPts val="0"/>
                        </a:spcBef>
                        <a:spcAft>
                          <a:spcPts val="0"/>
                        </a:spcAft>
                        <a:buNone/>
                      </a:pPr>
                      <a:r>
                        <a:rPr lang="en-US" sz="1500"/>
                        <a:t>0.007216</a:t>
                      </a:r>
                      <a:endParaRPr sz="1500"/>
                    </a:p>
                  </a:txBody>
                  <a:tcPr marT="63500" marB="63500" marR="63500" marL="63500"/>
                </a:tc>
              </a:tr>
              <a:tr h="514300">
                <a:tc>
                  <a:txBody>
                    <a:bodyPr/>
                    <a:lstStyle/>
                    <a:p>
                      <a:pPr indent="0" lvl="0" marL="0" rtl="0" algn="l">
                        <a:spcBef>
                          <a:spcPts val="0"/>
                        </a:spcBef>
                        <a:spcAft>
                          <a:spcPts val="0"/>
                        </a:spcAft>
                        <a:buNone/>
                      </a:pPr>
                      <a:r>
                        <a:rPr lang="en-US" sz="1500"/>
                        <a:t>SVM</a:t>
                      </a:r>
                      <a:endParaRPr sz="1500"/>
                    </a:p>
                  </a:txBody>
                  <a:tcPr marT="63500" marB="63500" marR="63500" marL="63500"/>
                </a:tc>
                <a:tc>
                  <a:txBody>
                    <a:bodyPr/>
                    <a:lstStyle/>
                    <a:p>
                      <a:pPr indent="0" lvl="0" marL="0" rtl="0" algn="l">
                        <a:spcBef>
                          <a:spcPts val="0"/>
                        </a:spcBef>
                        <a:spcAft>
                          <a:spcPts val="0"/>
                        </a:spcAft>
                        <a:buNone/>
                      </a:pPr>
                      <a:r>
                        <a:rPr lang="en-US" sz="1500"/>
                        <a:t>0.982758</a:t>
                      </a:r>
                      <a:endParaRPr sz="1500"/>
                    </a:p>
                  </a:txBody>
                  <a:tcPr marT="63500" marB="63500" marR="63500" marL="63500"/>
                </a:tc>
                <a:tc>
                  <a:txBody>
                    <a:bodyPr/>
                    <a:lstStyle/>
                    <a:p>
                      <a:pPr indent="0" lvl="0" marL="0" rtl="0" algn="l">
                        <a:spcBef>
                          <a:spcPts val="0"/>
                        </a:spcBef>
                        <a:spcAft>
                          <a:spcPts val="0"/>
                        </a:spcAft>
                        <a:buNone/>
                      </a:pPr>
                      <a:r>
                        <a:rPr lang="en-US" sz="1500"/>
                        <a:t>0.003658</a:t>
                      </a:r>
                      <a:endParaRPr sz="1500"/>
                    </a:p>
                  </a:txBody>
                  <a:tcPr marT="63500" marB="63500" marR="63500" marL="63500"/>
                </a:tc>
                <a:tc>
                  <a:txBody>
                    <a:bodyPr/>
                    <a:lstStyle/>
                    <a:p>
                      <a:pPr indent="0" lvl="0" marL="0" rtl="0" algn="l">
                        <a:spcBef>
                          <a:spcPts val="0"/>
                        </a:spcBef>
                        <a:spcAft>
                          <a:spcPts val="0"/>
                        </a:spcAft>
                        <a:buNone/>
                      </a:pPr>
                      <a:r>
                        <a:rPr lang="en-US" sz="1500"/>
                        <a:t>0.007289</a:t>
                      </a:r>
                      <a:endParaRPr sz="1500"/>
                    </a:p>
                  </a:txBody>
                  <a:tcPr marT="63500" marB="63500" marR="63500" marL="63500"/>
                </a:tc>
              </a:tr>
            </a:tbl>
          </a:graphicData>
        </a:graphic>
      </p:graphicFrame>
      <p:sp>
        <p:nvSpPr>
          <p:cNvPr id="451" name="Google Shape;451;g6b6016f3f7_6_32"/>
          <p:cNvSpPr txBox="1"/>
          <p:nvPr/>
        </p:nvSpPr>
        <p:spPr>
          <a:xfrm>
            <a:off x="4087550" y="1271675"/>
            <a:ext cx="7448400" cy="20499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Font typeface="Calibri"/>
              <a:buChar char="●"/>
            </a:pPr>
            <a:r>
              <a:rPr lang="en-US" sz="2000">
                <a:solidFill>
                  <a:schemeClr val="dk1"/>
                </a:solidFill>
              </a:rPr>
              <a:t>Feature importance property of the model</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US" sz="2000">
                <a:solidFill>
                  <a:schemeClr val="dk1"/>
                </a:solidFill>
              </a:rPr>
              <a:t>Extra Tree Classifier</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US" sz="2000">
                <a:solidFill>
                  <a:schemeClr val="dk1"/>
                </a:solidFill>
              </a:rPr>
              <a:t>8 Variables</a:t>
            </a:r>
            <a:endParaRPr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g6b6016f3f7_6_64"/>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457" name="Google Shape;457;g6b6016f3f7_6_64"/>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458" name="Google Shape;458;g6b6016f3f7_6_64"/>
          <p:cNvSpPr/>
          <p:nvPr/>
        </p:nvSpPr>
        <p:spPr>
          <a:xfrm>
            <a:off x="144448" y="1626803"/>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59" name="Google Shape;459;g6b6016f3f7_6_64"/>
          <p:cNvGrpSpPr/>
          <p:nvPr/>
        </p:nvGrpSpPr>
        <p:grpSpPr>
          <a:xfrm>
            <a:off x="138923" y="102700"/>
            <a:ext cx="2901177" cy="418800"/>
            <a:chOff x="596123" y="2160100"/>
            <a:chExt cx="2901177" cy="418800"/>
          </a:xfrm>
        </p:grpSpPr>
        <p:sp>
          <p:nvSpPr>
            <p:cNvPr id="460" name="Google Shape;460;g6b6016f3f7_6_64"/>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1" name="Google Shape;461;g6b6016f3f7_6_64"/>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462" name="Google Shape;462;g6b6016f3f7_6_64"/>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463" name="Google Shape;463;g6b6016f3f7_6_64"/>
          <p:cNvSpPr/>
          <p:nvPr/>
        </p:nvSpPr>
        <p:spPr>
          <a:xfrm>
            <a:off x="138923" y="888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4" name="Google Shape;464;g6b6016f3f7_6_64"/>
          <p:cNvSpPr/>
          <p:nvPr/>
        </p:nvSpPr>
        <p:spPr>
          <a:xfrm>
            <a:off x="138923" y="2289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 name="Google Shape;465;g6b6016f3f7_6_64"/>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466" name="Google Shape;466;g6b6016f3f7_6_64"/>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467" name="Google Shape;467;g6b6016f3f7_6_64"/>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 name="Google Shape;468;g6b6016f3f7_6_64"/>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Forward Stepwise Selection</a:t>
            </a:r>
            <a:endParaRPr b="1" i="0" sz="3000" u="none" cap="none" strike="noStrike">
              <a:solidFill>
                <a:srgbClr val="000000"/>
              </a:solidFill>
              <a:latin typeface="Avenir"/>
              <a:ea typeface="Avenir"/>
              <a:cs typeface="Avenir"/>
              <a:sym typeface="Avenir"/>
            </a:endParaRPr>
          </a:p>
        </p:txBody>
      </p:sp>
      <p:sp>
        <p:nvSpPr>
          <p:cNvPr id="469" name="Google Shape;469;g6b6016f3f7_6_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70" name="Google Shape;470;g6b6016f3f7_6_64"/>
          <p:cNvSpPr/>
          <p:nvPr/>
        </p:nvSpPr>
        <p:spPr>
          <a:xfrm>
            <a:off x="149973" y="4228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71" name="Google Shape;471;g6b6016f3f7_6_64"/>
          <p:cNvGrpSpPr/>
          <p:nvPr/>
        </p:nvGrpSpPr>
        <p:grpSpPr>
          <a:xfrm>
            <a:off x="144448" y="2856600"/>
            <a:ext cx="2901177" cy="418800"/>
            <a:chOff x="596123" y="2007700"/>
            <a:chExt cx="2901177" cy="418800"/>
          </a:xfrm>
        </p:grpSpPr>
        <p:sp>
          <p:nvSpPr>
            <p:cNvPr id="472" name="Google Shape;472;g6b6016f3f7_6_64"/>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g6b6016f3f7_6_64"/>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474" name="Google Shape;474;g6b6016f3f7_6_64"/>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475" name="Google Shape;475;g6b6016f3f7_6_64"/>
          <p:cNvSpPr/>
          <p:nvPr/>
        </p:nvSpPr>
        <p:spPr>
          <a:xfrm>
            <a:off x="144448" y="3565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g6b6016f3f7_6_64"/>
          <p:cNvSpPr/>
          <p:nvPr/>
        </p:nvSpPr>
        <p:spPr>
          <a:xfrm>
            <a:off x="144448" y="4967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7" name="Google Shape;477;g6b6016f3f7_6_64"/>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478" name="Google Shape;478;g6b6016f3f7_6_64"/>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479" name="Google Shape;479;g6b6016f3f7_6_64"/>
          <p:cNvSpPr/>
          <p:nvPr/>
        </p:nvSpPr>
        <p:spPr>
          <a:xfrm>
            <a:off x="138923" y="5605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g6b6016f3f7_6_64"/>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481" name="Google Shape;481;g6b6016f3f7_6_64"/>
          <p:cNvSpPr/>
          <p:nvPr/>
        </p:nvSpPr>
        <p:spPr>
          <a:xfrm>
            <a:off x="138923" y="62910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2" name="Google Shape;482;g6b6016f3f7_6_64"/>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 Discriminant Analysis </a:t>
            </a:r>
            <a:endParaRPr b="1" i="0" sz="2000" u="none" cap="none" strike="noStrike">
              <a:solidFill>
                <a:schemeClr val="lt1"/>
              </a:solidFill>
              <a:latin typeface="Avenir"/>
              <a:ea typeface="Avenir"/>
              <a:cs typeface="Avenir"/>
              <a:sym typeface="Avenir"/>
            </a:endParaRPr>
          </a:p>
        </p:txBody>
      </p:sp>
      <p:graphicFrame>
        <p:nvGraphicFramePr>
          <p:cNvPr id="483" name="Google Shape;483;g6b6016f3f7_6_64"/>
          <p:cNvGraphicFramePr/>
          <p:nvPr/>
        </p:nvGraphicFramePr>
        <p:xfrm>
          <a:off x="4027975" y="3202325"/>
          <a:ext cx="3000000" cy="3000000"/>
        </p:xfrm>
        <a:graphic>
          <a:graphicData uri="http://schemas.openxmlformats.org/drawingml/2006/table">
            <a:tbl>
              <a:tblPr>
                <a:noFill/>
                <a:tableStyleId>{75B09CEE-4B34-4939-9FE9-DA0946EC3E91}</a:tableStyleId>
              </a:tblPr>
              <a:tblGrid>
                <a:gridCol w="1943975"/>
                <a:gridCol w="1788450"/>
                <a:gridCol w="1918075"/>
                <a:gridCol w="1918075"/>
              </a:tblGrid>
              <a:tr h="471700">
                <a:tc>
                  <a:txBody>
                    <a:bodyPr/>
                    <a:lstStyle/>
                    <a:p>
                      <a:pPr indent="0" lvl="0" marL="0" rtl="0" algn="l">
                        <a:spcBef>
                          <a:spcPts val="0"/>
                        </a:spcBef>
                        <a:spcAft>
                          <a:spcPts val="0"/>
                        </a:spcAft>
                        <a:buNone/>
                      </a:pPr>
                      <a:r>
                        <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Recall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Precision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F1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9525">
                <a:tc>
                  <a:txBody>
                    <a:bodyPr/>
                    <a:lstStyle/>
                    <a:p>
                      <a:pPr indent="0" lvl="0" marL="0" rtl="0" algn="l">
                        <a:spcBef>
                          <a:spcPts val="0"/>
                        </a:spcBef>
                        <a:spcAft>
                          <a:spcPts val="0"/>
                        </a:spcAft>
                        <a:buNone/>
                      </a:pPr>
                      <a:r>
                        <a:rPr lang="en-US" sz="1500"/>
                        <a:t>Linear</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0.857788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0.003395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0.006763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9525">
                <a:tc>
                  <a:txBody>
                    <a:bodyPr/>
                    <a:lstStyle/>
                    <a:p>
                      <a:pPr indent="0" lvl="0" marL="0" rtl="0" algn="l">
                        <a:spcBef>
                          <a:spcPts val="0"/>
                        </a:spcBef>
                        <a:spcAft>
                          <a:spcPts val="0"/>
                        </a:spcAft>
                        <a:buNone/>
                      </a:pPr>
                      <a:r>
                        <a:rPr b="1" lang="en-US" sz="1500"/>
                        <a:t>Logistic</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0.952596</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0.003583</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0.007139</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5650">
                <a:tc>
                  <a:txBody>
                    <a:bodyPr/>
                    <a:lstStyle/>
                    <a:p>
                      <a:pPr indent="0" lvl="0" marL="0" rtl="0" algn="l">
                        <a:spcBef>
                          <a:spcPts val="0"/>
                        </a:spcBef>
                        <a:spcAft>
                          <a:spcPts val="0"/>
                        </a:spcAft>
                        <a:buNone/>
                      </a:pPr>
                      <a:r>
                        <a:rPr lang="en-US" sz="1500"/>
                        <a:t>Random Forest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0.988713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0.003516</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0.007008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9525">
                <a:tc>
                  <a:txBody>
                    <a:bodyPr/>
                    <a:lstStyle/>
                    <a:p>
                      <a:pPr indent="0" lvl="0" marL="0" rtl="0" algn="l">
                        <a:spcBef>
                          <a:spcPts val="0"/>
                        </a:spcBef>
                        <a:spcAft>
                          <a:spcPts val="0"/>
                        </a:spcAft>
                        <a:buNone/>
                      </a:pPr>
                      <a:r>
                        <a:rPr lang="en-US" sz="1500"/>
                        <a:t>XGBoost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0.986455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0.003512</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0.006998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9525">
                <a:tc>
                  <a:txBody>
                    <a:bodyPr/>
                    <a:lstStyle/>
                    <a:p>
                      <a:pPr indent="0" lvl="0" marL="0" rtl="0" algn="l">
                        <a:spcBef>
                          <a:spcPts val="0"/>
                        </a:spcBef>
                        <a:spcAft>
                          <a:spcPts val="0"/>
                        </a:spcAft>
                        <a:buNone/>
                      </a:pPr>
                      <a:r>
                        <a:rPr lang="en-US" sz="1500"/>
                        <a:t>SVM</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0.735892</a:t>
                      </a:r>
                      <a:endParaRPr sz="1500"/>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0.004682</a:t>
                      </a:r>
                      <a:endParaRPr sz="1500"/>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0.009306</a:t>
                      </a:r>
                      <a:endParaRPr sz="1500"/>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84" name="Google Shape;484;g6b6016f3f7_6_64"/>
          <p:cNvSpPr txBox="1"/>
          <p:nvPr/>
        </p:nvSpPr>
        <p:spPr>
          <a:xfrm>
            <a:off x="4117825" y="1104150"/>
            <a:ext cx="7720800" cy="18318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200000"/>
              </a:lnSpc>
              <a:spcBef>
                <a:spcPts val="0"/>
              </a:spcBef>
              <a:spcAft>
                <a:spcPts val="0"/>
              </a:spcAft>
              <a:buSzPts val="1700"/>
              <a:buFont typeface="Calibri"/>
              <a:buChar char="●"/>
            </a:pPr>
            <a:r>
              <a:rPr lang="en-US" sz="1700">
                <a:solidFill>
                  <a:schemeClr val="dk1"/>
                </a:solidFill>
              </a:rPr>
              <a:t>Starting out with zero feature</a:t>
            </a:r>
            <a:endParaRPr sz="1700">
              <a:solidFill>
                <a:schemeClr val="dk1"/>
              </a:solidFill>
            </a:endParaRPr>
          </a:p>
          <a:p>
            <a:pPr indent="-336550" lvl="0" marL="457200" marR="0" rtl="0" algn="l">
              <a:lnSpc>
                <a:spcPct val="200000"/>
              </a:lnSpc>
              <a:spcBef>
                <a:spcPts val="0"/>
              </a:spcBef>
              <a:spcAft>
                <a:spcPts val="0"/>
              </a:spcAft>
              <a:buSzPts val="1700"/>
              <a:buFont typeface="Calibri"/>
              <a:buChar char="●"/>
            </a:pPr>
            <a:r>
              <a:rPr lang="en-US" sz="1700">
                <a:solidFill>
                  <a:schemeClr val="dk1"/>
                </a:solidFill>
              </a:rPr>
              <a:t>Adds the feature with the lowest p-value to the working model</a:t>
            </a:r>
            <a:endParaRPr sz="1700">
              <a:solidFill>
                <a:schemeClr val="dk1"/>
              </a:solidFill>
            </a:endParaRPr>
          </a:p>
          <a:p>
            <a:pPr indent="-336550" lvl="0" marL="457200" rtl="0" algn="l">
              <a:lnSpc>
                <a:spcPct val="200000"/>
              </a:lnSpc>
              <a:spcBef>
                <a:spcPts val="0"/>
              </a:spcBef>
              <a:spcAft>
                <a:spcPts val="0"/>
              </a:spcAft>
              <a:buClr>
                <a:schemeClr val="dk1"/>
              </a:buClr>
              <a:buSzPts val="1700"/>
              <a:buChar char="●"/>
            </a:pPr>
            <a:r>
              <a:rPr lang="en-US" sz="1700">
                <a:solidFill>
                  <a:schemeClr val="dk1"/>
                </a:solidFill>
              </a:rPr>
              <a:t>Machine learning iteration</a:t>
            </a:r>
            <a:endParaRPr sz="1700">
              <a:solidFill>
                <a:schemeClr val="dk1"/>
              </a:solidFill>
            </a:endParaRPr>
          </a:p>
          <a:p>
            <a:pPr indent="-336550" lvl="0" marL="457200" rtl="0" algn="l">
              <a:lnSpc>
                <a:spcPct val="200000"/>
              </a:lnSpc>
              <a:spcBef>
                <a:spcPts val="0"/>
              </a:spcBef>
              <a:spcAft>
                <a:spcPts val="0"/>
              </a:spcAft>
              <a:buClr>
                <a:schemeClr val="dk1"/>
              </a:buClr>
              <a:buSzPts val="1700"/>
              <a:buChar char="●"/>
            </a:pPr>
            <a:r>
              <a:rPr lang="en-US" sz="1700">
                <a:solidFill>
                  <a:schemeClr val="dk1"/>
                </a:solidFill>
              </a:rPr>
              <a:t>8 Features</a:t>
            </a:r>
            <a:endParaRPr sz="1700">
              <a:solidFill>
                <a:schemeClr val="dk1"/>
              </a:solidFill>
            </a:endParaRPr>
          </a:p>
          <a:p>
            <a:pPr indent="0" lvl="0" marL="457200" marR="0" rtl="0" algn="l">
              <a:lnSpc>
                <a:spcPct val="200000"/>
              </a:lnSpc>
              <a:spcBef>
                <a:spcPts val="0"/>
              </a:spcBef>
              <a:spcAft>
                <a:spcPts val="0"/>
              </a:spcAft>
              <a:buNone/>
            </a:pPr>
            <a:r>
              <a:t/>
            </a:r>
            <a:endParaRPr sz="2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g6b6016f3f7_6_96"/>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490" name="Google Shape;490;g6b6016f3f7_6_96"/>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491" name="Google Shape;491;g6b6016f3f7_6_96"/>
          <p:cNvSpPr/>
          <p:nvPr/>
        </p:nvSpPr>
        <p:spPr>
          <a:xfrm>
            <a:off x="144448" y="1626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92" name="Google Shape;492;g6b6016f3f7_6_96"/>
          <p:cNvGrpSpPr/>
          <p:nvPr/>
        </p:nvGrpSpPr>
        <p:grpSpPr>
          <a:xfrm>
            <a:off x="138923" y="102700"/>
            <a:ext cx="2901177" cy="418800"/>
            <a:chOff x="596123" y="2160100"/>
            <a:chExt cx="2901177" cy="418800"/>
          </a:xfrm>
        </p:grpSpPr>
        <p:sp>
          <p:nvSpPr>
            <p:cNvPr id="493" name="Google Shape;493;g6b6016f3f7_6_96"/>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g6b6016f3f7_6_96"/>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495" name="Google Shape;495;g6b6016f3f7_6_96"/>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496" name="Google Shape;496;g6b6016f3f7_6_96"/>
          <p:cNvSpPr/>
          <p:nvPr/>
        </p:nvSpPr>
        <p:spPr>
          <a:xfrm>
            <a:off x="138923" y="888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 name="Google Shape;497;g6b6016f3f7_6_96"/>
          <p:cNvSpPr/>
          <p:nvPr/>
        </p:nvSpPr>
        <p:spPr>
          <a:xfrm>
            <a:off x="138923" y="2289378"/>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8" name="Google Shape;498;g6b6016f3f7_6_96"/>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499" name="Google Shape;499;g6b6016f3f7_6_96"/>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500" name="Google Shape;500;g6b6016f3f7_6_96"/>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1" name="Google Shape;501;g6b6016f3f7_6_96"/>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Backward</a:t>
            </a:r>
            <a:r>
              <a:rPr b="1" lang="en-US" sz="3000">
                <a:latin typeface="Avenir"/>
                <a:ea typeface="Avenir"/>
                <a:cs typeface="Avenir"/>
                <a:sym typeface="Avenir"/>
              </a:rPr>
              <a:t> Stepwise Selection</a:t>
            </a:r>
            <a:endParaRPr b="1" i="0" sz="3000" u="none" cap="none" strike="noStrike">
              <a:solidFill>
                <a:srgbClr val="000000"/>
              </a:solidFill>
              <a:latin typeface="Avenir"/>
              <a:ea typeface="Avenir"/>
              <a:cs typeface="Avenir"/>
              <a:sym typeface="Avenir"/>
            </a:endParaRPr>
          </a:p>
        </p:txBody>
      </p:sp>
      <p:sp>
        <p:nvSpPr>
          <p:cNvPr id="502" name="Google Shape;502;g6b6016f3f7_6_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03" name="Google Shape;503;g6b6016f3f7_6_96"/>
          <p:cNvSpPr/>
          <p:nvPr/>
        </p:nvSpPr>
        <p:spPr>
          <a:xfrm>
            <a:off x="149973" y="4228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04" name="Google Shape;504;g6b6016f3f7_6_96"/>
          <p:cNvGrpSpPr/>
          <p:nvPr/>
        </p:nvGrpSpPr>
        <p:grpSpPr>
          <a:xfrm>
            <a:off x="144448" y="2856600"/>
            <a:ext cx="2901177" cy="418800"/>
            <a:chOff x="596123" y="2007700"/>
            <a:chExt cx="2901177" cy="418800"/>
          </a:xfrm>
        </p:grpSpPr>
        <p:sp>
          <p:nvSpPr>
            <p:cNvPr id="505" name="Google Shape;505;g6b6016f3f7_6_96"/>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 name="Google Shape;506;g6b6016f3f7_6_96"/>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507" name="Google Shape;507;g6b6016f3f7_6_96"/>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508" name="Google Shape;508;g6b6016f3f7_6_96"/>
          <p:cNvSpPr/>
          <p:nvPr/>
        </p:nvSpPr>
        <p:spPr>
          <a:xfrm>
            <a:off x="144448" y="3565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 name="Google Shape;509;g6b6016f3f7_6_96"/>
          <p:cNvSpPr/>
          <p:nvPr/>
        </p:nvSpPr>
        <p:spPr>
          <a:xfrm>
            <a:off x="144448" y="4967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0" name="Google Shape;510;g6b6016f3f7_6_96"/>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511" name="Google Shape;511;g6b6016f3f7_6_96"/>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512" name="Google Shape;512;g6b6016f3f7_6_96"/>
          <p:cNvSpPr/>
          <p:nvPr/>
        </p:nvSpPr>
        <p:spPr>
          <a:xfrm>
            <a:off x="138923" y="5605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g6b6016f3f7_6_96"/>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514" name="Google Shape;514;g6b6016f3f7_6_96"/>
          <p:cNvSpPr/>
          <p:nvPr/>
        </p:nvSpPr>
        <p:spPr>
          <a:xfrm>
            <a:off x="138923" y="62910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g6b6016f3f7_6_96"/>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 Discriminant Analysis </a:t>
            </a:r>
            <a:endParaRPr b="1" i="0" sz="2000" u="none" cap="none" strike="noStrike">
              <a:solidFill>
                <a:schemeClr val="lt1"/>
              </a:solidFill>
              <a:latin typeface="Avenir"/>
              <a:ea typeface="Avenir"/>
              <a:cs typeface="Avenir"/>
              <a:sym typeface="Avenir"/>
            </a:endParaRPr>
          </a:p>
        </p:txBody>
      </p:sp>
      <p:graphicFrame>
        <p:nvGraphicFramePr>
          <p:cNvPr id="516" name="Google Shape;516;g6b6016f3f7_6_96"/>
          <p:cNvGraphicFramePr/>
          <p:nvPr/>
        </p:nvGraphicFramePr>
        <p:xfrm>
          <a:off x="4054625" y="3275388"/>
          <a:ext cx="3000000" cy="3000000"/>
        </p:xfrm>
        <a:graphic>
          <a:graphicData uri="http://schemas.openxmlformats.org/drawingml/2006/table">
            <a:tbl>
              <a:tblPr>
                <a:noFill/>
                <a:tableStyleId>{75B09CEE-4B34-4939-9FE9-DA0946EC3E91}</a:tableStyleId>
              </a:tblPr>
              <a:tblGrid>
                <a:gridCol w="1916150"/>
                <a:gridCol w="1928775"/>
                <a:gridCol w="2029600"/>
                <a:gridCol w="1941375"/>
              </a:tblGrid>
              <a:tr h="478150">
                <a:tc>
                  <a:txBody>
                    <a:bodyPr/>
                    <a:lstStyle/>
                    <a:p>
                      <a:pPr indent="0" lvl="0" marL="0" rtl="0" algn="l">
                        <a:spcBef>
                          <a:spcPts val="0"/>
                        </a:spcBef>
                        <a:spcAft>
                          <a:spcPts val="0"/>
                        </a:spcAft>
                        <a:buNone/>
                      </a:pPr>
                      <a:r>
                        <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Recall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Precision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F1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8150">
                <a:tc>
                  <a:txBody>
                    <a:bodyPr/>
                    <a:lstStyle/>
                    <a:p>
                      <a:pPr indent="0" lvl="0" marL="0" rtl="0" algn="l">
                        <a:spcBef>
                          <a:spcPts val="0"/>
                        </a:spcBef>
                        <a:spcAft>
                          <a:spcPts val="0"/>
                        </a:spcAft>
                        <a:buNone/>
                      </a:pPr>
                      <a:r>
                        <a:rPr b="1" lang="en-US" sz="1500"/>
                        <a:t>Linear</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0.783296</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0.003203</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0.006380</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8150">
                <a:tc>
                  <a:txBody>
                    <a:bodyPr/>
                    <a:lstStyle/>
                    <a:p>
                      <a:pPr indent="0" lvl="0" marL="0" rtl="0" algn="l">
                        <a:spcBef>
                          <a:spcPts val="0"/>
                        </a:spcBef>
                        <a:spcAft>
                          <a:spcPts val="0"/>
                        </a:spcAft>
                        <a:buNone/>
                      </a:pPr>
                      <a:r>
                        <a:rPr lang="en-US" sz="1500"/>
                        <a:t>Logistic</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0.794582</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0.003068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0.006113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3225">
                <a:tc>
                  <a:txBody>
                    <a:bodyPr/>
                    <a:lstStyle/>
                    <a:p>
                      <a:pPr indent="0" lvl="0" marL="0" rtl="0" algn="l">
                        <a:spcBef>
                          <a:spcPts val="0"/>
                        </a:spcBef>
                        <a:spcAft>
                          <a:spcPts val="0"/>
                        </a:spcAft>
                        <a:buNone/>
                      </a:pPr>
                      <a:r>
                        <a:rPr lang="en-US" sz="1500"/>
                        <a:t>Random Forest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0.932280</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0.003329</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0.006635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8150">
                <a:tc>
                  <a:txBody>
                    <a:bodyPr/>
                    <a:lstStyle/>
                    <a:p>
                      <a:pPr indent="0" lvl="0" marL="0" rtl="0" algn="l">
                        <a:spcBef>
                          <a:spcPts val="0"/>
                        </a:spcBef>
                        <a:spcAft>
                          <a:spcPts val="0"/>
                        </a:spcAft>
                        <a:buNone/>
                      </a:pPr>
                      <a:r>
                        <a:rPr lang="en-US" sz="1500"/>
                        <a:t>XGBoost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0.887133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0.003195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0.006366</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8150">
                <a:tc>
                  <a:txBody>
                    <a:bodyPr/>
                    <a:lstStyle/>
                    <a:p>
                      <a:pPr indent="0" lvl="0" marL="0" rtl="0" algn="l">
                        <a:spcBef>
                          <a:spcPts val="0"/>
                        </a:spcBef>
                        <a:spcAft>
                          <a:spcPts val="0"/>
                        </a:spcAft>
                        <a:buNone/>
                      </a:pPr>
                      <a:r>
                        <a:rPr lang="en-US" sz="1500"/>
                        <a:t>SVM</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0.512415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0.002199</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0.004379</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17" name="Google Shape;517;g6b6016f3f7_6_96"/>
          <p:cNvSpPr txBox="1"/>
          <p:nvPr/>
        </p:nvSpPr>
        <p:spPr>
          <a:xfrm>
            <a:off x="3784775" y="1098525"/>
            <a:ext cx="8407200" cy="19743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Calibri"/>
              <a:buChar char="●"/>
            </a:pPr>
            <a:r>
              <a:rPr lang="en-US" sz="2000">
                <a:solidFill>
                  <a:schemeClr val="dk1"/>
                </a:solidFill>
              </a:rPr>
              <a:t>Starting out with all features</a:t>
            </a:r>
            <a:endParaRPr sz="2000">
              <a:solidFill>
                <a:schemeClr val="dk1"/>
              </a:solidFill>
            </a:endParaRPr>
          </a:p>
          <a:p>
            <a:pPr indent="-355600" lvl="0" marL="457200" rtl="0" algn="l">
              <a:lnSpc>
                <a:spcPct val="200000"/>
              </a:lnSpc>
              <a:spcBef>
                <a:spcPts val="0"/>
              </a:spcBef>
              <a:spcAft>
                <a:spcPts val="0"/>
              </a:spcAft>
              <a:buClr>
                <a:schemeClr val="dk1"/>
              </a:buClr>
              <a:buSzPts val="2000"/>
              <a:buFont typeface="Calibri"/>
              <a:buChar char="●"/>
            </a:pPr>
            <a:r>
              <a:rPr lang="en-US" sz="2000">
                <a:solidFill>
                  <a:schemeClr val="dk1"/>
                </a:solidFill>
              </a:rPr>
              <a:t>Remove the feature with the highest p-value from the working model</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US" sz="2000">
                <a:solidFill>
                  <a:schemeClr val="dk1"/>
                </a:solidFill>
              </a:rPr>
              <a:t>Machine learning iterations</a:t>
            </a:r>
            <a:endParaRPr sz="2000">
              <a:solidFill>
                <a:schemeClr val="dk1"/>
              </a:solidFill>
            </a:endParaRPr>
          </a:p>
          <a:p>
            <a:pPr indent="0" lvl="0" marL="0" rtl="0" algn="l">
              <a:lnSpc>
                <a:spcPct val="200000"/>
              </a:lnSpc>
              <a:spcBef>
                <a:spcPts val="0"/>
              </a:spcBef>
              <a:spcAft>
                <a:spcPts val="0"/>
              </a:spcAft>
              <a:buNone/>
            </a:pPr>
            <a:r>
              <a:t/>
            </a: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g6b6016f3f7_6_128"/>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523" name="Google Shape;523;g6b6016f3f7_6_128"/>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524" name="Google Shape;524;g6b6016f3f7_6_128"/>
          <p:cNvSpPr/>
          <p:nvPr/>
        </p:nvSpPr>
        <p:spPr>
          <a:xfrm>
            <a:off x="144448" y="1626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25" name="Google Shape;525;g6b6016f3f7_6_128"/>
          <p:cNvGrpSpPr/>
          <p:nvPr/>
        </p:nvGrpSpPr>
        <p:grpSpPr>
          <a:xfrm>
            <a:off x="138923" y="102700"/>
            <a:ext cx="2901177" cy="418800"/>
            <a:chOff x="596123" y="2160100"/>
            <a:chExt cx="2901177" cy="418800"/>
          </a:xfrm>
        </p:grpSpPr>
        <p:sp>
          <p:nvSpPr>
            <p:cNvPr id="526" name="Google Shape;526;g6b6016f3f7_6_128"/>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7" name="Google Shape;527;g6b6016f3f7_6_128"/>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528" name="Google Shape;528;g6b6016f3f7_6_128"/>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529" name="Google Shape;529;g6b6016f3f7_6_128"/>
          <p:cNvSpPr/>
          <p:nvPr/>
        </p:nvSpPr>
        <p:spPr>
          <a:xfrm>
            <a:off x="138923" y="888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g6b6016f3f7_6_128"/>
          <p:cNvSpPr/>
          <p:nvPr/>
        </p:nvSpPr>
        <p:spPr>
          <a:xfrm>
            <a:off x="138923" y="2289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g6b6016f3f7_6_128"/>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532" name="Google Shape;532;g6b6016f3f7_6_128"/>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533" name="Google Shape;533;g6b6016f3f7_6_128"/>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34" name="Google Shape;534;g6b6016f3f7_6_128"/>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Hybrid</a:t>
            </a:r>
            <a:r>
              <a:rPr b="1" lang="en-US" sz="3000">
                <a:latin typeface="Avenir"/>
                <a:ea typeface="Avenir"/>
                <a:cs typeface="Avenir"/>
                <a:sym typeface="Avenir"/>
              </a:rPr>
              <a:t> Stepwise Selection</a:t>
            </a:r>
            <a:endParaRPr b="1" i="0" sz="3000" u="none" cap="none" strike="noStrike">
              <a:solidFill>
                <a:srgbClr val="000000"/>
              </a:solidFill>
              <a:latin typeface="Avenir"/>
              <a:ea typeface="Avenir"/>
              <a:cs typeface="Avenir"/>
              <a:sym typeface="Avenir"/>
            </a:endParaRPr>
          </a:p>
        </p:txBody>
      </p:sp>
      <p:sp>
        <p:nvSpPr>
          <p:cNvPr id="535" name="Google Shape;535;g6b6016f3f7_6_1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36" name="Google Shape;536;g6b6016f3f7_6_128"/>
          <p:cNvSpPr/>
          <p:nvPr/>
        </p:nvSpPr>
        <p:spPr>
          <a:xfrm>
            <a:off x="149973" y="4228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7" name="Google Shape;537;g6b6016f3f7_6_128"/>
          <p:cNvGrpSpPr/>
          <p:nvPr/>
        </p:nvGrpSpPr>
        <p:grpSpPr>
          <a:xfrm>
            <a:off x="144448" y="2856600"/>
            <a:ext cx="2901177" cy="418800"/>
            <a:chOff x="596123" y="2007700"/>
            <a:chExt cx="2901177" cy="418800"/>
          </a:xfrm>
        </p:grpSpPr>
        <p:sp>
          <p:nvSpPr>
            <p:cNvPr id="538" name="Google Shape;538;g6b6016f3f7_6_128"/>
            <p:cNvSpPr/>
            <p:nvPr/>
          </p:nvSpPr>
          <p:spPr>
            <a:xfrm>
              <a:off x="596123" y="2078650"/>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g6b6016f3f7_6_128"/>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540" name="Google Shape;540;g6b6016f3f7_6_128"/>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541" name="Google Shape;541;g6b6016f3f7_6_128"/>
          <p:cNvSpPr/>
          <p:nvPr/>
        </p:nvSpPr>
        <p:spPr>
          <a:xfrm>
            <a:off x="144448" y="3565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2" name="Google Shape;542;g6b6016f3f7_6_128"/>
          <p:cNvSpPr/>
          <p:nvPr/>
        </p:nvSpPr>
        <p:spPr>
          <a:xfrm>
            <a:off x="144448" y="4967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g6b6016f3f7_6_128"/>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544" name="Google Shape;544;g6b6016f3f7_6_128"/>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545" name="Google Shape;545;g6b6016f3f7_6_128"/>
          <p:cNvSpPr/>
          <p:nvPr/>
        </p:nvSpPr>
        <p:spPr>
          <a:xfrm>
            <a:off x="138923" y="5605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 name="Google Shape;546;g6b6016f3f7_6_128"/>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547" name="Google Shape;547;g6b6016f3f7_6_128"/>
          <p:cNvSpPr/>
          <p:nvPr/>
        </p:nvSpPr>
        <p:spPr>
          <a:xfrm>
            <a:off x="138923" y="62910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g6b6016f3f7_6_128"/>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 Discriminant Analysis </a:t>
            </a:r>
            <a:endParaRPr b="1" i="0" sz="2000" u="none" cap="none" strike="noStrike">
              <a:solidFill>
                <a:schemeClr val="lt1"/>
              </a:solidFill>
              <a:latin typeface="Avenir"/>
              <a:ea typeface="Avenir"/>
              <a:cs typeface="Avenir"/>
              <a:sym typeface="Avenir"/>
            </a:endParaRPr>
          </a:p>
        </p:txBody>
      </p:sp>
      <p:graphicFrame>
        <p:nvGraphicFramePr>
          <p:cNvPr id="549" name="Google Shape;549;g6b6016f3f7_6_128"/>
          <p:cNvGraphicFramePr/>
          <p:nvPr/>
        </p:nvGraphicFramePr>
        <p:xfrm>
          <a:off x="3861475" y="3427800"/>
          <a:ext cx="3000000" cy="3000000"/>
        </p:xfrm>
        <a:graphic>
          <a:graphicData uri="http://schemas.openxmlformats.org/drawingml/2006/table">
            <a:tbl>
              <a:tblPr>
                <a:noFill/>
                <a:tableStyleId>{75B09CEE-4B34-4939-9FE9-DA0946EC3E91}</a:tableStyleId>
              </a:tblPr>
              <a:tblGrid>
                <a:gridCol w="2003750"/>
                <a:gridCol w="2093050"/>
                <a:gridCol w="1965425"/>
                <a:gridCol w="1761250"/>
              </a:tblGrid>
              <a:tr h="489200">
                <a:tc>
                  <a:txBody>
                    <a:bodyPr/>
                    <a:lstStyle/>
                    <a:p>
                      <a:pPr indent="0" lvl="0" marL="0" rtl="0" algn="l">
                        <a:spcBef>
                          <a:spcPts val="0"/>
                        </a:spcBef>
                        <a:spcAft>
                          <a:spcPts val="0"/>
                        </a:spcAft>
                        <a:buNone/>
                      </a:pPr>
                      <a:r>
                        <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Recall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Precision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F1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725">
                <a:tc>
                  <a:txBody>
                    <a:bodyPr/>
                    <a:lstStyle/>
                    <a:p>
                      <a:pPr indent="0" lvl="0" marL="0" rtl="0" algn="l">
                        <a:spcBef>
                          <a:spcPts val="0"/>
                        </a:spcBef>
                        <a:spcAft>
                          <a:spcPts val="0"/>
                        </a:spcAft>
                        <a:buNone/>
                      </a:pPr>
                      <a:r>
                        <a:rPr b="1" lang="en-US" sz="1500"/>
                        <a:t>Linear</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0.896163</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0.003745</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0.007458</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725">
                <a:tc>
                  <a:txBody>
                    <a:bodyPr/>
                    <a:lstStyle/>
                    <a:p>
                      <a:pPr indent="0" lvl="0" marL="0" rtl="0" algn="l">
                        <a:spcBef>
                          <a:spcPts val="0"/>
                        </a:spcBef>
                        <a:spcAft>
                          <a:spcPts val="0"/>
                        </a:spcAft>
                        <a:buNone/>
                      </a:pPr>
                      <a:r>
                        <a:rPr lang="en-US" sz="1500"/>
                        <a:t>Logistic</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0.963883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0.003477</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0.006928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725">
                <a:tc>
                  <a:txBody>
                    <a:bodyPr/>
                    <a:lstStyle/>
                    <a:p>
                      <a:pPr indent="0" lvl="0" marL="0" rtl="0" algn="l">
                        <a:spcBef>
                          <a:spcPts val="0"/>
                        </a:spcBef>
                        <a:spcAft>
                          <a:spcPts val="0"/>
                        </a:spcAft>
                        <a:buNone/>
                      </a:pPr>
                      <a:r>
                        <a:rPr lang="en-US" sz="1500"/>
                        <a:t>Random Forest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0.972912</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0.003463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0.006901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725">
                <a:tc>
                  <a:txBody>
                    <a:bodyPr/>
                    <a:lstStyle/>
                    <a:p>
                      <a:pPr indent="0" lvl="0" marL="0" rtl="0" algn="l">
                        <a:spcBef>
                          <a:spcPts val="0"/>
                        </a:spcBef>
                        <a:spcAft>
                          <a:spcPts val="0"/>
                        </a:spcAft>
                        <a:buNone/>
                      </a:pPr>
                      <a:r>
                        <a:rPr lang="en-US" sz="1500"/>
                        <a:t>XGBoost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0.970655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0.003458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0.006892</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725">
                <a:tc>
                  <a:txBody>
                    <a:bodyPr/>
                    <a:lstStyle/>
                    <a:p>
                      <a:pPr indent="0" lvl="0" marL="0" rtl="0" algn="l">
                        <a:spcBef>
                          <a:spcPts val="0"/>
                        </a:spcBef>
                        <a:spcAft>
                          <a:spcPts val="0"/>
                        </a:spcAft>
                        <a:buNone/>
                      </a:pPr>
                      <a:r>
                        <a:rPr lang="en-US" sz="1500"/>
                        <a:t>SVM</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0.878104</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0.003463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0.006898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50" name="Google Shape;550;g6b6016f3f7_6_128"/>
          <p:cNvSpPr txBox="1"/>
          <p:nvPr/>
        </p:nvSpPr>
        <p:spPr>
          <a:xfrm>
            <a:off x="3603375" y="1164925"/>
            <a:ext cx="8842200" cy="2134500"/>
          </a:xfrm>
          <a:prstGeom prst="rect">
            <a:avLst/>
          </a:prstGeom>
          <a:noFill/>
          <a:ln>
            <a:noFill/>
          </a:ln>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SzPts val="1900"/>
              <a:buFont typeface="Calibri"/>
              <a:buChar char="●"/>
            </a:pPr>
            <a:r>
              <a:rPr lang="en-US" sz="1900">
                <a:solidFill>
                  <a:schemeClr val="dk1"/>
                </a:solidFill>
              </a:rPr>
              <a:t>Combination of forward and backward selection</a:t>
            </a:r>
            <a:endParaRPr sz="1900">
              <a:solidFill>
                <a:schemeClr val="dk1"/>
              </a:solidFill>
            </a:endParaRPr>
          </a:p>
          <a:p>
            <a:pPr indent="-349250" lvl="0" marL="457200" rtl="0" algn="l">
              <a:lnSpc>
                <a:spcPct val="200000"/>
              </a:lnSpc>
              <a:spcBef>
                <a:spcPts val="0"/>
              </a:spcBef>
              <a:spcAft>
                <a:spcPts val="0"/>
              </a:spcAft>
              <a:buClr>
                <a:schemeClr val="dk1"/>
              </a:buClr>
              <a:buSzPts val="1900"/>
              <a:buChar char="●"/>
            </a:pPr>
            <a:r>
              <a:rPr lang="en-US" sz="1900">
                <a:solidFill>
                  <a:schemeClr val="dk1"/>
                </a:solidFill>
              </a:rPr>
              <a:t>Initial step is the same as the forward stepwise selection</a:t>
            </a:r>
            <a:endParaRPr sz="1900">
              <a:solidFill>
                <a:schemeClr val="dk1"/>
              </a:solidFill>
            </a:endParaRPr>
          </a:p>
          <a:p>
            <a:pPr indent="-349250" lvl="0" marL="457200" rtl="0" algn="l">
              <a:lnSpc>
                <a:spcPct val="200000"/>
              </a:lnSpc>
              <a:spcBef>
                <a:spcPts val="0"/>
              </a:spcBef>
              <a:spcAft>
                <a:spcPts val="0"/>
              </a:spcAft>
              <a:buClr>
                <a:schemeClr val="dk1"/>
              </a:buClr>
              <a:buSzPts val="1900"/>
              <a:buChar char="●"/>
            </a:pPr>
            <a:r>
              <a:rPr lang="en-US" sz="1900">
                <a:solidFill>
                  <a:schemeClr val="dk1"/>
                </a:solidFill>
              </a:rPr>
              <a:t>Remove features previously added but now have an insignificant p-value</a:t>
            </a:r>
            <a:endParaRPr sz="19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g6b6016f3f7_6_160"/>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556" name="Google Shape;556;g6b6016f3f7_6_160"/>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557" name="Google Shape;557;g6b6016f3f7_6_160"/>
          <p:cNvSpPr/>
          <p:nvPr/>
        </p:nvSpPr>
        <p:spPr>
          <a:xfrm>
            <a:off x="144448" y="1626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8" name="Google Shape;558;g6b6016f3f7_6_160"/>
          <p:cNvGrpSpPr/>
          <p:nvPr/>
        </p:nvGrpSpPr>
        <p:grpSpPr>
          <a:xfrm>
            <a:off x="138923" y="102700"/>
            <a:ext cx="2901177" cy="418800"/>
            <a:chOff x="596123" y="2160100"/>
            <a:chExt cx="2901177" cy="418800"/>
          </a:xfrm>
        </p:grpSpPr>
        <p:sp>
          <p:nvSpPr>
            <p:cNvPr id="559" name="Google Shape;559;g6b6016f3f7_6_160"/>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0" name="Google Shape;560;g6b6016f3f7_6_160"/>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561" name="Google Shape;561;g6b6016f3f7_6_160"/>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562" name="Google Shape;562;g6b6016f3f7_6_160"/>
          <p:cNvSpPr/>
          <p:nvPr/>
        </p:nvSpPr>
        <p:spPr>
          <a:xfrm>
            <a:off x="138923" y="888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 name="Google Shape;563;g6b6016f3f7_6_160"/>
          <p:cNvSpPr/>
          <p:nvPr/>
        </p:nvSpPr>
        <p:spPr>
          <a:xfrm>
            <a:off x="138923" y="2289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4" name="Google Shape;564;g6b6016f3f7_6_160"/>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565" name="Google Shape;565;g6b6016f3f7_6_160"/>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566" name="Google Shape;566;g6b6016f3f7_6_160"/>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7" name="Google Shape;567;g6b6016f3f7_6_160"/>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Ridge Regression</a:t>
            </a:r>
            <a:endParaRPr b="1" i="0" sz="3000" u="none" cap="none" strike="noStrike">
              <a:solidFill>
                <a:srgbClr val="000000"/>
              </a:solidFill>
              <a:latin typeface="Avenir"/>
              <a:ea typeface="Avenir"/>
              <a:cs typeface="Avenir"/>
              <a:sym typeface="Avenir"/>
            </a:endParaRPr>
          </a:p>
        </p:txBody>
      </p:sp>
      <p:sp>
        <p:nvSpPr>
          <p:cNvPr id="568" name="Google Shape;568;g6b6016f3f7_6_1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69" name="Google Shape;569;g6b6016f3f7_6_160"/>
          <p:cNvSpPr/>
          <p:nvPr/>
        </p:nvSpPr>
        <p:spPr>
          <a:xfrm>
            <a:off x="149973" y="4228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70" name="Google Shape;570;g6b6016f3f7_6_160"/>
          <p:cNvGrpSpPr/>
          <p:nvPr/>
        </p:nvGrpSpPr>
        <p:grpSpPr>
          <a:xfrm>
            <a:off x="144448" y="2856600"/>
            <a:ext cx="2901177" cy="418800"/>
            <a:chOff x="596123" y="2007700"/>
            <a:chExt cx="2901177" cy="418800"/>
          </a:xfrm>
        </p:grpSpPr>
        <p:sp>
          <p:nvSpPr>
            <p:cNvPr id="571" name="Google Shape;571;g6b6016f3f7_6_160"/>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2" name="Google Shape;572;g6b6016f3f7_6_160"/>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573" name="Google Shape;573;g6b6016f3f7_6_160"/>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574" name="Google Shape;574;g6b6016f3f7_6_160"/>
          <p:cNvSpPr/>
          <p:nvPr/>
        </p:nvSpPr>
        <p:spPr>
          <a:xfrm>
            <a:off x="144448" y="3565725"/>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 name="Google Shape;575;g6b6016f3f7_6_160"/>
          <p:cNvSpPr/>
          <p:nvPr/>
        </p:nvSpPr>
        <p:spPr>
          <a:xfrm>
            <a:off x="144448" y="4967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6" name="Google Shape;576;g6b6016f3f7_6_160"/>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577" name="Google Shape;577;g6b6016f3f7_6_160"/>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578" name="Google Shape;578;g6b6016f3f7_6_160"/>
          <p:cNvSpPr/>
          <p:nvPr/>
        </p:nvSpPr>
        <p:spPr>
          <a:xfrm>
            <a:off x="138923" y="5605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9" name="Google Shape;579;g6b6016f3f7_6_160"/>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580" name="Google Shape;580;g6b6016f3f7_6_160"/>
          <p:cNvSpPr/>
          <p:nvPr/>
        </p:nvSpPr>
        <p:spPr>
          <a:xfrm>
            <a:off x="138923" y="62910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1" name="Google Shape;581;g6b6016f3f7_6_160"/>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 Discriminant Analysis </a:t>
            </a:r>
            <a:endParaRPr b="1" i="0" sz="2000" u="none" cap="none" strike="noStrike">
              <a:solidFill>
                <a:schemeClr val="lt1"/>
              </a:solidFill>
              <a:latin typeface="Avenir"/>
              <a:ea typeface="Avenir"/>
              <a:cs typeface="Avenir"/>
              <a:sym typeface="Avenir"/>
            </a:endParaRPr>
          </a:p>
        </p:txBody>
      </p:sp>
      <p:graphicFrame>
        <p:nvGraphicFramePr>
          <p:cNvPr id="582" name="Google Shape;582;g6b6016f3f7_6_160"/>
          <p:cNvGraphicFramePr/>
          <p:nvPr/>
        </p:nvGraphicFramePr>
        <p:xfrm>
          <a:off x="3642638" y="3494775"/>
          <a:ext cx="3000000" cy="3000000"/>
        </p:xfrm>
        <a:graphic>
          <a:graphicData uri="http://schemas.openxmlformats.org/drawingml/2006/table">
            <a:tbl>
              <a:tblPr>
                <a:noFill/>
                <a:tableStyleId>{75B09CEE-4B34-4939-9FE9-DA0946EC3E91}</a:tableStyleId>
              </a:tblPr>
              <a:tblGrid>
                <a:gridCol w="2017675"/>
                <a:gridCol w="2138700"/>
                <a:gridCol w="2111775"/>
                <a:gridCol w="2031125"/>
              </a:tblGrid>
              <a:tr h="468075">
                <a:tc>
                  <a:txBody>
                    <a:bodyPr/>
                    <a:lstStyle/>
                    <a:p>
                      <a:pPr indent="0" lvl="0" marL="0" rtl="0" algn="l">
                        <a:spcBef>
                          <a:spcPts val="0"/>
                        </a:spcBef>
                        <a:spcAft>
                          <a:spcPts val="0"/>
                        </a:spcAft>
                        <a:buNone/>
                      </a:pPr>
                      <a:r>
                        <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Recall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Precision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F1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5575">
                <a:tc>
                  <a:txBody>
                    <a:bodyPr/>
                    <a:lstStyle/>
                    <a:p>
                      <a:pPr indent="0" lvl="0" marL="0" rtl="0" algn="l">
                        <a:spcBef>
                          <a:spcPts val="0"/>
                        </a:spcBef>
                        <a:spcAft>
                          <a:spcPts val="0"/>
                        </a:spcAft>
                        <a:buNone/>
                      </a:pPr>
                      <a:r>
                        <a:rPr lang="en-US" sz="1500"/>
                        <a:t>Linear</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0.483069</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0.007210</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0.014209</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5575">
                <a:tc>
                  <a:txBody>
                    <a:bodyPr/>
                    <a:lstStyle/>
                    <a:p>
                      <a:pPr indent="0" lvl="0" marL="0" rtl="0" algn="l">
                        <a:spcBef>
                          <a:spcPts val="0"/>
                        </a:spcBef>
                        <a:spcAft>
                          <a:spcPts val="0"/>
                        </a:spcAft>
                        <a:buNone/>
                      </a:pPr>
                      <a:r>
                        <a:rPr lang="en-US" sz="1500"/>
                        <a:t>Logistic</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0.489841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0.007168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0.014130</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5575">
                <a:tc>
                  <a:txBody>
                    <a:bodyPr/>
                    <a:lstStyle/>
                    <a:p>
                      <a:pPr indent="0" lvl="0" marL="0" rtl="0" algn="l">
                        <a:spcBef>
                          <a:spcPts val="0"/>
                        </a:spcBef>
                        <a:spcAft>
                          <a:spcPts val="0"/>
                        </a:spcAft>
                        <a:buNone/>
                      </a:pPr>
                      <a:r>
                        <a:rPr lang="en-US" sz="1500"/>
                        <a:t>Random Forest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0.702031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0.004281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0.008511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5575">
                <a:tc>
                  <a:txBody>
                    <a:bodyPr/>
                    <a:lstStyle/>
                    <a:p>
                      <a:pPr indent="0" lvl="0" marL="0" rtl="0" algn="l">
                        <a:spcBef>
                          <a:spcPts val="0"/>
                        </a:spcBef>
                        <a:spcAft>
                          <a:spcPts val="0"/>
                        </a:spcAft>
                        <a:buNone/>
                      </a:pPr>
                      <a:r>
                        <a:rPr lang="en-US" sz="1500"/>
                        <a:t>XGBoost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0.681715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0.005384</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0.010685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5575">
                <a:tc>
                  <a:txBody>
                    <a:bodyPr/>
                    <a:lstStyle/>
                    <a:p>
                      <a:pPr indent="0" lvl="0" marL="0" rtl="0" algn="l">
                        <a:spcBef>
                          <a:spcPts val="0"/>
                        </a:spcBef>
                        <a:spcAft>
                          <a:spcPts val="0"/>
                        </a:spcAft>
                        <a:buNone/>
                      </a:pPr>
                      <a:r>
                        <a:rPr b="1" lang="en-US" sz="1500"/>
                        <a:t>SVM</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0.444695</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0.007997</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0.015712</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83" name="Google Shape;583;g6b6016f3f7_6_160"/>
          <p:cNvSpPr txBox="1"/>
          <p:nvPr/>
        </p:nvSpPr>
        <p:spPr>
          <a:xfrm>
            <a:off x="3642650" y="1103825"/>
            <a:ext cx="8568600" cy="1847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lang="en-US" sz="1800">
                <a:solidFill>
                  <a:schemeClr val="dk1"/>
                </a:solidFill>
              </a:rPr>
              <a:t>Regularization, </a:t>
            </a:r>
            <a:r>
              <a:rPr b="1" i="1" lang="en-US" sz="1600">
                <a:solidFill>
                  <a:schemeClr val="dk1"/>
                </a:solidFill>
                <a:highlight>
                  <a:srgbClr val="FFFFFF"/>
                </a:highlight>
                <a:latin typeface="Georgia"/>
                <a:ea typeface="Georgia"/>
                <a:cs typeface="Georgia"/>
                <a:sym typeface="Georgia"/>
              </a:rPr>
              <a:t>Y ≈ β0 + β1X1 + β2X2 + …+ βpXp</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US" sz="1800">
                <a:solidFill>
                  <a:schemeClr val="dk1"/>
                </a:solidFill>
              </a:rPr>
              <a:t>Shrink coefficients to help reduce the model complexity and multicollinearity</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US" sz="1800">
                <a:solidFill>
                  <a:schemeClr val="dk1"/>
                </a:solidFill>
              </a:rPr>
              <a:t>Penalize sum of squared coefficients (L2 penalty)</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US" sz="1800">
                <a:solidFill>
                  <a:schemeClr val="dk1"/>
                </a:solidFill>
              </a:rPr>
              <a:t>Ridge works well when most predictors impact the target</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g6b6016f3f7_6_192"/>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589" name="Google Shape;589;g6b6016f3f7_6_192"/>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590" name="Google Shape;590;g6b6016f3f7_6_192"/>
          <p:cNvSpPr/>
          <p:nvPr/>
        </p:nvSpPr>
        <p:spPr>
          <a:xfrm>
            <a:off x="144448" y="1626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91" name="Google Shape;591;g6b6016f3f7_6_192"/>
          <p:cNvGrpSpPr/>
          <p:nvPr/>
        </p:nvGrpSpPr>
        <p:grpSpPr>
          <a:xfrm>
            <a:off x="138923" y="102700"/>
            <a:ext cx="2901177" cy="418800"/>
            <a:chOff x="596123" y="2160100"/>
            <a:chExt cx="2901177" cy="418800"/>
          </a:xfrm>
        </p:grpSpPr>
        <p:sp>
          <p:nvSpPr>
            <p:cNvPr id="592" name="Google Shape;592;g6b6016f3f7_6_192"/>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3" name="Google Shape;593;g6b6016f3f7_6_192"/>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594" name="Google Shape;594;g6b6016f3f7_6_192"/>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595" name="Google Shape;595;g6b6016f3f7_6_192"/>
          <p:cNvSpPr/>
          <p:nvPr/>
        </p:nvSpPr>
        <p:spPr>
          <a:xfrm>
            <a:off x="138923" y="888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6" name="Google Shape;596;g6b6016f3f7_6_192"/>
          <p:cNvSpPr/>
          <p:nvPr/>
        </p:nvSpPr>
        <p:spPr>
          <a:xfrm>
            <a:off x="138923" y="2289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7" name="Google Shape;597;g6b6016f3f7_6_192"/>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598" name="Google Shape;598;g6b6016f3f7_6_192"/>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599" name="Google Shape;599;g6b6016f3f7_6_192"/>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00" name="Google Shape;600;g6b6016f3f7_6_192"/>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Lasso Regression</a:t>
            </a:r>
            <a:endParaRPr b="1" i="0" sz="3000" u="none" cap="none" strike="noStrike">
              <a:solidFill>
                <a:srgbClr val="000000"/>
              </a:solidFill>
              <a:latin typeface="Avenir"/>
              <a:ea typeface="Avenir"/>
              <a:cs typeface="Avenir"/>
              <a:sym typeface="Avenir"/>
            </a:endParaRPr>
          </a:p>
        </p:txBody>
      </p:sp>
      <p:sp>
        <p:nvSpPr>
          <p:cNvPr id="601" name="Google Shape;601;g6b6016f3f7_6_19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02" name="Google Shape;602;g6b6016f3f7_6_192"/>
          <p:cNvSpPr/>
          <p:nvPr/>
        </p:nvSpPr>
        <p:spPr>
          <a:xfrm>
            <a:off x="149973" y="4228303"/>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03" name="Google Shape;603;g6b6016f3f7_6_192"/>
          <p:cNvGrpSpPr/>
          <p:nvPr/>
        </p:nvGrpSpPr>
        <p:grpSpPr>
          <a:xfrm>
            <a:off x="144448" y="2856600"/>
            <a:ext cx="2901177" cy="418800"/>
            <a:chOff x="596123" y="2007700"/>
            <a:chExt cx="2901177" cy="418800"/>
          </a:xfrm>
        </p:grpSpPr>
        <p:sp>
          <p:nvSpPr>
            <p:cNvPr id="604" name="Google Shape;604;g6b6016f3f7_6_192"/>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5" name="Google Shape;605;g6b6016f3f7_6_192"/>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606" name="Google Shape;606;g6b6016f3f7_6_192"/>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607" name="Google Shape;607;g6b6016f3f7_6_192"/>
          <p:cNvSpPr/>
          <p:nvPr/>
        </p:nvSpPr>
        <p:spPr>
          <a:xfrm>
            <a:off x="144448" y="3565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8" name="Google Shape;608;g6b6016f3f7_6_192"/>
          <p:cNvSpPr/>
          <p:nvPr/>
        </p:nvSpPr>
        <p:spPr>
          <a:xfrm>
            <a:off x="144448" y="4967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9" name="Google Shape;609;g6b6016f3f7_6_192"/>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610" name="Google Shape;610;g6b6016f3f7_6_192"/>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611" name="Google Shape;611;g6b6016f3f7_6_192"/>
          <p:cNvSpPr/>
          <p:nvPr/>
        </p:nvSpPr>
        <p:spPr>
          <a:xfrm>
            <a:off x="138923" y="5605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2" name="Google Shape;612;g6b6016f3f7_6_192"/>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613" name="Google Shape;613;g6b6016f3f7_6_192"/>
          <p:cNvSpPr/>
          <p:nvPr/>
        </p:nvSpPr>
        <p:spPr>
          <a:xfrm>
            <a:off x="138923" y="62910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4" name="Google Shape;614;g6b6016f3f7_6_192"/>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 Discriminant Analysis </a:t>
            </a:r>
            <a:endParaRPr b="1" i="0" sz="2000" u="none" cap="none" strike="noStrike">
              <a:solidFill>
                <a:schemeClr val="lt1"/>
              </a:solidFill>
              <a:latin typeface="Avenir"/>
              <a:ea typeface="Avenir"/>
              <a:cs typeface="Avenir"/>
              <a:sym typeface="Avenir"/>
            </a:endParaRPr>
          </a:p>
        </p:txBody>
      </p:sp>
      <p:graphicFrame>
        <p:nvGraphicFramePr>
          <p:cNvPr id="615" name="Google Shape;615;g6b6016f3f7_6_192"/>
          <p:cNvGraphicFramePr/>
          <p:nvPr/>
        </p:nvGraphicFramePr>
        <p:xfrm>
          <a:off x="3751300" y="3346300"/>
          <a:ext cx="3000000" cy="3000000"/>
        </p:xfrm>
        <a:graphic>
          <a:graphicData uri="http://schemas.openxmlformats.org/drawingml/2006/table">
            <a:tbl>
              <a:tblPr>
                <a:noFill/>
                <a:tableStyleId>{75B09CEE-4B34-4939-9FE9-DA0946EC3E91}</a:tableStyleId>
              </a:tblPr>
              <a:tblGrid>
                <a:gridCol w="1938450"/>
                <a:gridCol w="2078725"/>
                <a:gridCol w="2116975"/>
                <a:gridCol w="2014950"/>
              </a:tblGrid>
              <a:tr h="473625">
                <a:tc>
                  <a:txBody>
                    <a:bodyPr/>
                    <a:lstStyle/>
                    <a:p>
                      <a:pPr indent="0" lvl="0" marL="0" rtl="0" algn="l">
                        <a:spcBef>
                          <a:spcPts val="0"/>
                        </a:spcBef>
                        <a:spcAft>
                          <a:spcPts val="0"/>
                        </a:spcAft>
                        <a:buNone/>
                      </a:pPr>
                      <a:r>
                        <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Recall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Precision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F1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3625">
                <a:tc>
                  <a:txBody>
                    <a:bodyPr/>
                    <a:lstStyle/>
                    <a:p>
                      <a:pPr indent="0" lvl="0" marL="0" rtl="0" algn="l">
                        <a:spcBef>
                          <a:spcPts val="0"/>
                        </a:spcBef>
                        <a:spcAft>
                          <a:spcPts val="0"/>
                        </a:spcAft>
                        <a:buNone/>
                      </a:pPr>
                      <a:r>
                        <a:rPr b="1" lang="en-US" sz="1500"/>
                        <a:t>Linear</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0.686230</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0.006299</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0.012485</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3625">
                <a:tc>
                  <a:txBody>
                    <a:bodyPr/>
                    <a:lstStyle/>
                    <a:p>
                      <a:pPr indent="0" lvl="0" marL="0" rtl="0" algn="l">
                        <a:spcBef>
                          <a:spcPts val="0"/>
                        </a:spcBef>
                        <a:spcAft>
                          <a:spcPts val="0"/>
                        </a:spcAft>
                        <a:buNone/>
                      </a:pPr>
                      <a:r>
                        <a:rPr lang="en-US" sz="1500"/>
                        <a:t>Logistic</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0.726862</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0.005676</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0.011264</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2200">
                <a:tc>
                  <a:txBody>
                    <a:bodyPr/>
                    <a:lstStyle/>
                    <a:p>
                      <a:pPr indent="0" lvl="0" marL="0" rtl="0" algn="l">
                        <a:spcBef>
                          <a:spcPts val="0"/>
                        </a:spcBef>
                        <a:spcAft>
                          <a:spcPts val="0"/>
                        </a:spcAft>
                        <a:buNone/>
                      </a:pPr>
                      <a:r>
                        <a:rPr lang="en-US" sz="1500"/>
                        <a:t>Random Forest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0.988713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0.003522</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0.007019</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8050">
                <a:tc>
                  <a:txBody>
                    <a:bodyPr/>
                    <a:lstStyle/>
                    <a:p>
                      <a:pPr indent="0" lvl="0" marL="0" rtl="0" algn="l">
                        <a:spcBef>
                          <a:spcPts val="0"/>
                        </a:spcBef>
                        <a:spcAft>
                          <a:spcPts val="0"/>
                        </a:spcAft>
                        <a:buNone/>
                      </a:pPr>
                      <a:r>
                        <a:rPr lang="en-US" sz="1500"/>
                        <a:t>XGBoost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0.988713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0.003521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0.007018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3625">
                <a:tc>
                  <a:txBody>
                    <a:bodyPr/>
                    <a:lstStyle/>
                    <a:p>
                      <a:pPr indent="0" lvl="0" marL="0" rtl="0" algn="l">
                        <a:spcBef>
                          <a:spcPts val="0"/>
                        </a:spcBef>
                        <a:spcAft>
                          <a:spcPts val="0"/>
                        </a:spcAft>
                        <a:buNone/>
                      </a:pPr>
                      <a:r>
                        <a:rPr lang="en-US" sz="1500"/>
                        <a:t>SVM</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0.975169</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0.003630</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0.007233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16" name="Google Shape;616;g6b6016f3f7_6_192"/>
          <p:cNvSpPr txBox="1"/>
          <p:nvPr/>
        </p:nvSpPr>
        <p:spPr>
          <a:xfrm>
            <a:off x="3751300" y="1075525"/>
            <a:ext cx="8568600" cy="1847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lang="en-US" sz="1800">
                <a:solidFill>
                  <a:schemeClr val="dk1"/>
                </a:solidFill>
              </a:rPr>
              <a:t>Regularization, </a:t>
            </a:r>
            <a:r>
              <a:rPr b="1" i="1" lang="en-US" sz="1600">
                <a:solidFill>
                  <a:schemeClr val="dk1"/>
                </a:solidFill>
                <a:highlight>
                  <a:srgbClr val="FFFFFF"/>
                </a:highlight>
                <a:latin typeface="Georgia"/>
                <a:ea typeface="Georgia"/>
                <a:cs typeface="Georgia"/>
                <a:sym typeface="Georgia"/>
              </a:rPr>
              <a:t>Y ≈ β0 + β1X1 + β2X2 + …+ βpXp</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US" sz="1800">
                <a:solidFill>
                  <a:schemeClr val="dk1"/>
                </a:solidFill>
              </a:rPr>
              <a:t>Shrink coefficients to help reduce the model complexity and multicollinearity</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US" sz="1800">
                <a:solidFill>
                  <a:schemeClr val="dk1"/>
                </a:solidFill>
              </a:rPr>
              <a:t>Penalize sum of absolute values (L1 penalty)</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US" sz="1800">
                <a:solidFill>
                  <a:schemeClr val="dk1"/>
                </a:solidFill>
              </a:rPr>
              <a:t>Lasso tends to do well when only a few predictors actually influence the target</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g6b6016f3f7_6_224"/>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622" name="Google Shape;622;g6b6016f3f7_6_224"/>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623" name="Google Shape;623;g6b6016f3f7_6_224"/>
          <p:cNvSpPr/>
          <p:nvPr/>
        </p:nvSpPr>
        <p:spPr>
          <a:xfrm>
            <a:off x="144448" y="1626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24" name="Google Shape;624;g6b6016f3f7_6_224"/>
          <p:cNvGrpSpPr/>
          <p:nvPr/>
        </p:nvGrpSpPr>
        <p:grpSpPr>
          <a:xfrm>
            <a:off x="138923" y="102700"/>
            <a:ext cx="2901177" cy="418800"/>
            <a:chOff x="596123" y="2160100"/>
            <a:chExt cx="2901177" cy="418800"/>
          </a:xfrm>
        </p:grpSpPr>
        <p:sp>
          <p:nvSpPr>
            <p:cNvPr id="625" name="Google Shape;625;g6b6016f3f7_6_224"/>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6" name="Google Shape;626;g6b6016f3f7_6_224"/>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627" name="Google Shape;627;g6b6016f3f7_6_224"/>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628" name="Google Shape;628;g6b6016f3f7_6_224"/>
          <p:cNvSpPr/>
          <p:nvPr/>
        </p:nvSpPr>
        <p:spPr>
          <a:xfrm>
            <a:off x="138923" y="888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9" name="Google Shape;629;g6b6016f3f7_6_224"/>
          <p:cNvSpPr/>
          <p:nvPr/>
        </p:nvSpPr>
        <p:spPr>
          <a:xfrm>
            <a:off x="138923" y="2289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0" name="Google Shape;630;g6b6016f3f7_6_224"/>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631" name="Google Shape;631;g6b6016f3f7_6_224"/>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632" name="Google Shape;632;g6b6016f3f7_6_224"/>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3" name="Google Shape;633;g6b6016f3f7_6_224"/>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Elastic Net Regression</a:t>
            </a:r>
            <a:endParaRPr b="1" i="0" sz="3000" u="none" cap="none" strike="noStrike">
              <a:solidFill>
                <a:srgbClr val="000000"/>
              </a:solidFill>
              <a:latin typeface="Avenir"/>
              <a:ea typeface="Avenir"/>
              <a:cs typeface="Avenir"/>
              <a:sym typeface="Avenir"/>
            </a:endParaRPr>
          </a:p>
        </p:txBody>
      </p:sp>
      <p:sp>
        <p:nvSpPr>
          <p:cNvPr id="634" name="Google Shape;634;g6b6016f3f7_6_2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35" name="Google Shape;635;g6b6016f3f7_6_224"/>
          <p:cNvSpPr/>
          <p:nvPr/>
        </p:nvSpPr>
        <p:spPr>
          <a:xfrm>
            <a:off x="149973" y="4228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36" name="Google Shape;636;g6b6016f3f7_6_224"/>
          <p:cNvGrpSpPr/>
          <p:nvPr/>
        </p:nvGrpSpPr>
        <p:grpSpPr>
          <a:xfrm>
            <a:off x="144448" y="2856600"/>
            <a:ext cx="2901177" cy="418800"/>
            <a:chOff x="596123" y="2007700"/>
            <a:chExt cx="2901177" cy="418800"/>
          </a:xfrm>
        </p:grpSpPr>
        <p:sp>
          <p:nvSpPr>
            <p:cNvPr id="637" name="Google Shape;637;g6b6016f3f7_6_224"/>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8" name="Google Shape;638;g6b6016f3f7_6_224"/>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639" name="Google Shape;639;g6b6016f3f7_6_224"/>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640" name="Google Shape;640;g6b6016f3f7_6_224"/>
          <p:cNvSpPr/>
          <p:nvPr/>
        </p:nvSpPr>
        <p:spPr>
          <a:xfrm>
            <a:off x="144448" y="3565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 name="Google Shape;641;g6b6016f3f7_6_224"/>
          <p:cNvSpPr/>
          <p:nvPr/>
        </p:nvSpPr>
        <p:spPr>
          <a:xfrm>
            <a:off x="144448" y="4967078"/>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2" name="Google Shape;642;g6b6016f3f7_6_224"/>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643" name="Google Shape;643;g6b6016f3f7_6_224"/>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644" name="Google Shape;644;g6b6016f3f7_6_224"/>
          <p:cNvSpPr/>
          <p:nvPr/>
        </p:nvSpPr>
        <p:spPr>
          <a:xfrm>
            <a:off x="138923" y="5605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5" name="Google Shape;645;g6b6016f3f7_6_224"/>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646" name="Google Shape;646;g6b6016f3f7_6_224"/>
          <p:cNvSpPr/>
          <p:nvPr/>
        </p:nvSpPr>
        <p:spPr>
          <a:xfrm>
            <a:off x="138923" y="62910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7" name="Google Shape;647;g6b6016f3f7_6_224"/>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 Discriminant Analysis </a:t>
            </a:r>
            <a:endParaRPr b="1" i="0" sz="2000" u="none" cap="none" strike="noStrike">
              <a:solidFill>
                <a:schemeClr val="lt1"/>
              </a:solidFill>
              <a:latin typeface="Avenir"/>
              <a:ea typeface="Avenir"/>
              <a:cs typeface="Avenir"/>
              <a:sym typeface="Avenir"/>
            </a:endParaRPr>
          </a:p>
        </p:txBody>
      </p:sp>
      <p:graphicFrame>
        <p:nvGraphicFramePr>
          <p:cNvPr id="648" name="Google Shape;648;g6b6016f3f7_6_224"/>
          <p:cNvGraphicFramePr/>
          <p:nvPr/>
        </p:nvGraphicFramePr>
        <p:xfrm>
          <a:off x="3807550" y="3494775"/>
          <a:ext cx="3000000" cy="3000000"/>
        </p:xfrm>
        <a:graphic>
          <a:graphicData uri="http://schemas.openxmlformats.org/drawingml/2006/table">
            <a:tbl>
              <a:tblPr>
                <a:noFill/>
                <a:tableStyleId>{75B09CEE-4B34-4939-9FE9-DA0946EC3E91}</a:tableStyleId>
              </a:tblPr>
              <a:tblGrid>
                <a:gridCol w="1924900"/>
                <a:gridCol w="2083675"/>
                <a:gridCol w="2071050"/>
                <a:gridCol w="1906875"/>
              </a:tblGrid>
              <a:tr h="461550">
                <a:tc>
                  <a:txBody>
                    <a:bodyPr/>
                    <a:lstStyle/>
                    <a:p>
                      <a:pPr indent="0" lvl="0" marL="0" rtl="0" algn="l">
                        <a:spcBef>
                          <a:spcPts val="0"/>
                        </a:spcBef>
                        <a:spcAft>
                          <a:spcPts val="0"/>
                        </a:spcAft>
                        <a:buNone/>
                      </a:pPr>
                      <a:r>
                        <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Recall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Precision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F1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550">
                <a:tc>
                  <a:txBody>
                    <a:bodyPr/>
                    <a:lstStyle/>
                    <a:p>
                      <a:pPr indent="0" lvl="0" marL="0" rtl="0" algn="l">
                        <a:spcBef>
                          <a:spcPts val="0"/>
                        </a:spcBef>
                        <a:spcAft>
                          <a:spcPts val="0"/>
                        </a:spcAft>
                        <a:buNone/>
                      </a:pPr>
                      <a:r>
                        <a:rPr b="1" lang="en-US" sz="1500"/>
                        <a:t>Linear</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0.519187</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0.010297</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0.020194</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550">
                <a:tc>
                  <a:txBody>
                    <a:bodyPr/>
                    <a:lstStyle/>
                    <a:p>
                      <a:pPr indent="0" lvl="0" marL="0" rtl="0" algn="l">
                        <a:spcBef>
                          <a:spcPts val="0"/>
                        </a:spcBef>
                        <a:spcAft>
                          <a:spcPts val="0"/>
                        </a:spcAft>
                        <a:buNone/>
                      </a:pPr>
                      <a:r>
                        <a:rPr lang="en-US" sz="1500"/>
                        <a:t>Logistic</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0.747178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0.003020</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0.006016</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6475">
                <a:tc>
                  <a:txBody>
                    <a:bodyPr/>
                    <a:lstStyle/>
                    <a:p>
                      <a:pPr indent="0" lvl="0" marL="0" rtl="0" algn="l">
                        <a:spcBef>
                          <a:spcPts val="0"/>
                        </a:spcBef>
                        <a:spcAft>
                          <a:spcPts val="0"/>
                        </a:spcAft>
                        <a:buNone/>
                      </a:pPr>
                      <a:r>
                        <a:rPr lang="en-US" sz="1500"/>
                        <a:t>Random Forest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0.927765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0.003308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0.006592</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550">
                <a:tc>
                  <a:txBody>
                    <a:bodyPr/>
                    <a:lstStyle/>
                    <a:p>
                      <a:pPr indent="0" lvl="0" marL="0" rtl="0" algn="l">
                        <a:spcBef>
                          <a:spcPts val="0"/>
                        </a:spcBef>
                        <a:spcAft>
                          <a:spcPts val="0"/>
                        </a:spcAft>
                        <a:buNone/>
                      </a:pPr>
                      <a:r>
                        <a:rPr lang="en-US" sz="1500"/>
                        <a:t>XGBoost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0.887133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0.003216</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0.006408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550">
                <a:tc>
                  <a:txBody>
                    <a:bodyPr/>
                    <a:lstStyle/>
                    <a:p>
                      <a:pPr indent="0" lvl="0" marL="0" rtl="0" algn="l">
                        <a:spcBef>
                          <a:spcPts val="0"/>
                        </a:spcBef>
                        <a:spcAft>
                          <a:spcPts val="0"/>
                        </a:spcAft>
                        <a:buNone/>
                      </a:pPr>
                      <a:r>
                        <a:rPr lang="en-US" sz="1500"/>
                        <a:t>SVM</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0.914221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0.003265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0.006506</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49" name="Google Shape;649;g6b6016f3f7_6_224"/>
          <p:cNvSpPr txBox="1"/>
          <p:nvPr/>
        </p:nvSpPr>
        <p:spPr>
          <a:xfrm>
            <a:off x="3807575" y="1257163"/>
            <a:ext cx="8568600" cy="1847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lang="en-US" sz="1800">
                <a:solidFill>
                  <a:schemeClr val="dk1"/>
                </a:solidFill>
              </a:rPr>
              <a:t>Regularization, </a:t>
            </a:r>
            <a:r>
              <a:rPr b="1" i="1" lang="en-US" sz="1600">
                <a:solidFill>
                  <a:schemeClr val="dk1"/>
                </a:solidFill>
                <a:highlight>
                  <a:srgbClr val="FFFFFF"/>
                </a:highlight>
                <a:latin typeface="Georgia"/>
                <a:ea typeface="Georgia"/>
                <a:cs typeface="Georgia"/>
                <a:sym typeface="Georgia"/>
              </a:rPr>
              <a:t>Y ≈ β0 + β1X1 + β2X2 + …+ βpXp</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US" sz="1800">
                <a:solidFill>
                  <a:schemeClr val="dk1"/>
                </a:solidFill>
              </a:rPr>
              <a:t>Combine the penalties of ridge and lasso to get the best of both worlds</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US" sz="1800">
                <a:solidFill>
                  <a:schemeClr val="dk1"/>
                </a:solidFill>
              </a:rPr>
              <a:t>Select 9 variables with non-zero coefficients</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g6b6016f3f7_6_256"/>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655" name="Google Shape;655;g6b6016f3f7_6_256"/>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656" name="Google Shape;656;g6b6016f3f7_6_256"/>
          <p:cNvSpPr/>
          <p:nvPr/>
        </p:nvSpPr>
        <p:spPr>
          <a:xfrm>
            <a:off x="144448" y="1626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7" name="Google Shape;657;g6b6016f3f7_6_256"/>
          <p:cNvGrpSpPr/>
          <p:nvPr/>
        </p:nvGrpSpPr>
        <p:grpSpPr>
          <a:xfrm>
            <a:off x="138923" y="102700"/>
            <a:ext cx="2901177" cy="418800"/>
            <a:chOff x="596123" y="2160100"/>
            <a:chExt cx="2901177" cy="418800"/>
          </a:xfrm>
        </p:grpSpPr>
        <p:sp>
          <p:nvSpPr>
            <p:cNvPr id="658" name="Google Shape;658;g6b6016f3f7_6_256"/>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9" name="Google Shape;659;g6b6016f3f7_6_256"/>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660" name="Google Shape;660;g6b6016f3f7_6_256"/>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661" name="Google Shape;661;g6b6016f3f7_6_256"/>
          <p:cNvSpPr/>
          <p:nvPr/>
        </p:nvSpPr>
        <p:spPr>
          <a:xfrm>
            <a:off x="138923" y="888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2" name="Google Shape;662;g6b6016f3f7_6_256"/>
          <p:cNvSpPr/>
          <p:nvPr/>
        </p:nvSpPr>
        <p:spPr>
          <a:xfrm>
            <a:off x="138923" y="2289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3" name="Google Shape;663;g6b6016f3f7_6_256"/>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664" name="Google Shape;664;g6b6016f3f7_6_256"/>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665" name="Google Shape;665;g6b6016f3f7_6_256"/>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66" name="Google Shape;666;g6b6016f3f7_6_256"/>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Principal Component Analysis</a:t>
            </a:r>
            <a:endParaRPr b="1" i="0" sz="3000" u="none" cap="none" strike="noStrike">
              <a:solidFill>
                <a:srgbClr val="000000"/>
              </a:solidFill>
              <a:latin typeface="Avenir"/>
              <a:ea typeface="Avenir"/>
              <a:cs typeface="Avenir"/>
              <a:sym typeface="Avenir"/>
            </a:endParaRPr>
          </a:p>
        </p:txBody>
      </p:sp>
      <p:sp>
        <p:nvSpPr>
          <p:cNvPr id="667" name="Google Shape;667;g6b6016f3f7_6_2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68" name="Google Shape;668;g6b6016f3f7_6_256"/>
          <p:cNvSpPr/>
          <p:nvPr/>
        </p:nvSpPr>
        <p:spPr>
          <a:xfrm>
            <a:off x="149973" y="4228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69" name="Google Shape;669;g6b6016f3f7_6_256"/>
          <p:cNvGrpSpPr/>
          <p:nvPr/>
        </p:nvGrpSpPr>
        <p:grpSpPr>
          <a:xfrm>
            <a:off x="144448" y="2856600"/>
            <a:ext cx="2901177" cy="418800"/>
            <a:chOff x="596123" y="2007700"/>
            <a:chExt cx="2901177" cy="418800"/>
          </a:xfrm>
        </p:grpSpPr>
        <p:sp>
          <p:nvSpPr>
            <p:cNvPr id="670" name="Google Shape;670;g6b6016f3f7_6_256"/>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 name="Google Shape;671;g6b6016f3f7_6_256"/>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672" name="Google Shape;672;g6b6016f3f7_6_256"/>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673" name="Google Shape;673;g6b6016f3f7_6_256"/>
          <p:cNvSpPr/>
          <p:nvPr/>
        </p:nvSpPr>
        <p:spPr>
          <a:xfrm>
            <a:off x="144448" y="3565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 name="Google Shape;674;g6b6016f3f7_6_256"/>
          <p:cNvSpPr/>
          <p:nvPr/>
        </p:nvSpPr>
        <p:spPr>
          <a:xfrm>
            <a:off x="144448" y="4967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 name="Google Shape;675;g6b6016f3f7_6_256"/>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676" name="Google Shape;676;g6b6016f3f7_6_256"/>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677" name="Google Shape;677;g6b6016f3f7_6_256"/>
          <p:cNvSpPr/>
          <p:nvPr/>
        </p:nvSpPr>
        <p:spPr>
          <a:xfrm>
            <a:off x="138923" y="5605253"/>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8" name="Google Shape;678;g6b6016f3f7_6_256"/>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679" name="Google Shape;679;g6b6016f3f7_6_256"/>
          <p:cNvSpPr/>
          <p:nvPr/>
        </p:nvSpPr>
        <p:spPr>
          <a:xfrm>
            <a:off x="138923" y="62910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0" name="Google Shape;680;g6b6016f3f7_6_256"/>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 Discriminant Analysis </a:t>
            </a:r>
            <a:endParaRPr b="1" i="0" sz="2000" u="none" cap="none" strike="noStrike">
              <a:solidFill>
                <a:schemeClr val="lt1"/>
              </a:solidFill>
              <a:latin typeface="Avenir"/>
              <a:ea typeface="Avenir"/>
              <a:cs typeface="Avenir"/>
              <a:sym typeface="Avenir"/>
            </a:endParaRPr>
          </a:p>
        </p:txBody>
      </p:sp>
      <p:graphicFrame>
        <p:nvGraphicFramePr>
          <p:cNvPr id="681" name="Google Shape;681;g6b6016f3f7_6_256"/>
          <p:cNvGraphicFramePr/>
          <p:nvPr/>
        </p:nvGraphicFramePr>
        <p:xfrm>
          <a:off x="4029100" y="3656375"/>
          <a:ext cx="3000000" cy="3000000"/>
        </p:xfrm>
        <a:graphic>
          <a:graphicData uri="http://schemas.openxmlformats.org/drawingml/2006/table">
            <a:tbl>
              <a:tblPr>
                <a:noFill/>
                <a:tableStyleId>{75B09CEE-4B34-4939-9FE9-DA0946EC3E91}</a:tableStyleId>
              </a:tblPr>
              <a:tblGrid>
                <a:gridCol w="1938275"/>
                <a:gridCol w="2074075"/>
                <a:gridCol w="2086425"/>
                <a:gridCol w="1753075"/>
              </a:tblGrid>
              <a:tr h="423100">
                <a:tc>
                  <a:txBody>
                    <a:bodyPr/>
                    <a:lstStyle/>
                    <a:p>
                      <a:pPr indent="0" lvl="0" marL="0" rtl="0" algn="l">
                        <a:spcBef>
                          <a:spcPts val="0"/>
                        </a:spcBef>
                        <a:spcAft>
                          <a:spcPts val="0"/>
                        </a:spcAft>
                        <a:buNone/>
                      </a:pPr>
                      <a:r>
                        <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Recall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Precision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F1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100">
                <a:tc>
                  <a:txBody>
                    <a:bodyPr/>
                    <a:lstStyle/>
                    <a:p>
                      <a:pPr indent="0" lvl="0" marL="0" rtl="0" algn="l">
                        <a:spcBef>
                          <a:spcPts val="0"/>
                        </a:spcBef>
                        <a:spcAft>
                          <a:spcPts val="0"/>
                        </a:spcAft>
                        <a:buNone/>
                      </a:pPr>
                      <a:r>
                        <a:rPr b="1" lang="en-US" sz="1500"/>
                        <a:t>Linear</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0.643340</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0.006162</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0.012207</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100">
                <a:tc>
                  <a:txBody>
                    <a:bodyPr/>
                    <a:lstStyle/>
                    <a:p>
                      <a:pPr indent="0" lvl="0" marL="0" rtl="0" algn="l">
                        <a:spcBef>
                          <a:spcPts val="0"/>
                        </a:spcBef>
                        <a:spcAft>
                          <a:spcPts val="0"/>
                        </a:spcAft>
                        <a:buNone/>
                      </a:pPr>
                      <a:r>
                        <a:rPr lang="en-US" sz="1500"/>
                        <a:t>Logistic</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0.884875</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0.003623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0.007217</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100">
                <a:tc>
                  <a:txBody>
                    <a:bodyPr/>
                    <a:lstStyle/>
                    <a:p>
                      <a:pPr indent="0" lvl="0" marL="0" rtl="0" algn="l">
                        <a:spcBef>
                          <a:spcPts val="0"/>
                        </a:spcBef>
                        <a:spcAft>
                          <a:spcPts val="0"/>
                        </a:spcAft>
                        <a:buNone/>
                      </a:pPr>
                      <a:r>
                        <a:rPr lang="en-US" sz="1500"/>
                        <a:t>Random Forest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0.988713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0.003521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0.007017</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0925">
                <a:tc>
                  <a:txBody>
                    <a:bodyPr/>
                    <a:lstStyle/>
                    <a:p>
                      <a:pPr indent="0" lvl="0" marL="0" rtl="0" algn="l">
                        <a:spcBef>
                          <a:spcPts val="0"/>
                        </a:spcBef>
                        <a:spcAft>
                          <a:spcPts val="0"/>
                        </a:spcAft>
                        <a:buNone/>
                      </a:pPr>
                      <a:r>
                        <a:rPr lang="en-US" sz="1500"/>
                        <a:t>XGBoost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0.981941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0.003594</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0.007163</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3450">
                <a:tc>
                  <a:txBody>
                    <a:bodyPr/>
                    <a:lstStyle/>
                    <a:p>
                      <a:pPr indent="0" lvl="0" marL="0" rtl="0" algn="l">
                        <a:spcBef>
                          <a:spcPts val="0"/>
                        </a:spcBef>
                        <a:spcAft>
                          <a:spcPts val="0"/>
                        </a:spcAft>
                        <a:buNone/>
                      </a:pPr>
                      <a:r>
                        <a:rPr lang="en-US" sz="1500"/>
                        <a:t>SVM</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0.848758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0.003861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0.007688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682" name="Google Shape;682;g6b6016f3f7_6_256"/>
          <p:cNvSpPr txBox="1"/>
          <p:nvPr/>
        </p:nvSpPr>
        <p:spPr>
          <a:xfrm>
            <a:off x="3623400" y="1235863"/>
            <a:ext cx="8568600" cy="1847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lang="en-US" sz="1800">
                <a:solidFill>
                  <a:schemeClr val="dk1"/>
                </a:solidFill>
              </a:rPr>
              <a:t>Reduce </a:t>
            </a:r>
            <a:r>
              <a:rPr lang="en-US" sz="1800">
                <a:solidFill>
                  <a:schemeClr val="dk1"/>
                </a:solidFill>
              </a:rPr>
              <a:t>dimensionality</a:t>
            </a:r>
            <a:r>
              <a:rPr lang="en-US" sz="1800">
                <a:solidFill>
                  <a:schemeClr val="dk1"/>
                </a:solidFill>
              </a:rPr>
              <a:t> of a dataset </a:t>
            </a:r>
            <a:r>
              <a:rPr lang="en-US" sz="1800">
                <a:solidFill>
                  <a:schemeClr val="dk1"/>
                </a:solidFill>
              </a:rPr>
              <a:t>consisting</a:t>
            </a:r>
            <a:r>
              <a:rPr lang="en-US" sz="1800">
                <a:solidFill>
                  <a:schemeClr val="dk1"/>
                </a:solidFill>
              </a:rPr>
              <a:t> of large number of interrelated variables, while retaining as much as possible of the variation in the dataset</a:t>
            </a:r>
            <a:endParaRPr sz="1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g6b6016f3f7_6_288"/>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688" name="Google Shape;688;g6b6016f3f7_6_288"/>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689" name="Google Shape;689;g6b6016f3f7_6_288"/>
          <p:cNvSpPr/>
          <p:nvPr/>
        </p:nvSpPr>
        <p:spPr>
          <a:xfrm>
            <a:off x="144448" y="1626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90" name="Google Shape;690;g6b6016f3f7_6_288"/>
          <p:cNvGrpSpPr/>
          <p:nvPr/>
        </p:nvGrpSpPr>
        <p:grpSpPr>
          <a:xfrm>
            <a:off x="138923" y="102700"/>
            <a:ext cx="2901177" cy="418800"/>
            <a:chOff x="596123" y="2160100"/>
            <a:chExt cx="2901177" cy="418800"/>
          </a:xfrm>
        </p:grpSpPr>
        <p:sp>
          <p:nvSpPr>
            <p:cNvPr id="691" name="Google Shape;691;g6b6016f3f7_6_288"/>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g6b6016f3f7_6_288"/>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Univariate Selection</a:t>
              </a:r>
              <a:endParaRPr b="1" i="0" sz="2000" u="none" cap="none" strike="noStrike">
                <a:solidFill>
                  <a:schemeClr val="lt1"/>
                </a:solidFill>
                <a:latin typeface="Avenir"/>
                <a:ea typeface="Avenir"/>
                <a:cs typeface="Avenir"/>
                <a:sym typeface="Avenir"/>
              </a:endParaRPr>
            </a:p>
          </p:txBody>
        </p:sp>
      </p:grpSp>
      <p:sp>
        <p:nvSpPr>
          <p:cNvPr id="693" name="Google Shape;693;g6b6016f3f7_6_288"/>
          <p:cNvSpPr txBox="1"/>
          <p:nvPr/>
        </p:nvSpPr>
        <p:spPr>
          <a:xfrm>
            <a:off x="466750" y="817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Feature Importance Selection</a:t>
            </a:r>
            <a:endParaRPr b="1" i="0" sz="2000" u="none" cap="none" strike="noStrike">
              <a:solidFill>
                <a:schemeClr val="lt1"/>
              </a:solidFill>
              <a:latin typeface="Avenir"/>
              <a:ea typeface="Avenir"/>
              <a:cs typeface="Avenir"/>
              <a:sym typeface="Avenir"/>
            </a:endParaRPr>
          </a:p>
        </p:txBody>
      </p:sp>
      <p:sp>
        <p:nvSpPr>
          <p:cNvPr id="694" name="Google Shape;694;g6b6016f3f7_6_288"/>
          <p:cNvSpPr/>
          <p:nvPr/>
        </p:nvSpPr>
        <p:spPr>
          <a:xfrm>
            <a:off x="138923" y="888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5" name="Google Shape;695;g6b6016f3f7_6_288"/>
          <p:cNvSpPr/>
          <p:nvPr/>
        </p:nvSpPr>
        <p:spPr>
          <a:xfrm>
            <a:off x="138923" y="2289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g6b6016f3f7_6_288"/>
          <p:cNvSpPr txBox="1"/>
          <p:nvPr/>
        </p:nvSpPr>
        <p:spPr>
          <a:xfrm>
            <a:off x="466750" y="1531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Forward Stepwise</a:t>
            </a:r>
            <a:endParaRPr b="1" i="0" sz="2000" u="none" cap="none" strike="noStrike">
              <a:solidFill>
                <a:schemeClr val="lt1"/>
              </a:solidFill>
              <a:latin typeface="Avenir"/>
              <a:ea typeface="Avenir"/>
              <a:cs typeface="Avenir"/>
              <a:sym typeface="Avenir"/>
            </a:endParaRPr>
          </a:p>
        </p:txBody>
      </p:sp>
      <p:sp>
        <p:nvSpPr>
          <p:cNvPr id="697" name="Google Shape;697;g6b6016f3f7_6_288"/>
          <p:cNvSpPr txBox="1"/>
          <p:nvPr/>
        </p:nvSpPr>
        <p:spPr>
          <a:xfrm>
            <a:off x="509600" y="2218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Backward Stepwise</a:t>
            </a:r>
            <a:endParaRPr b="1" i="0" sz="2000" u="none" cap="none" strike="noStrike">
              <a:solidFill>
                <a:schemeClr val="lt1"/>
              </a:solidFill>
              <a:latin typeface="Avenir"/>
              <a:ea typeface="Avenir"/>
              <a:cs typeface="Avenir"/>
              <a:sym typeface="Avenir"/>
            </a:endParaRPr>
          </a:p>
        </p:txBody>
      </p:sp>
      <p:sp>
        <p:nvSpPr>
          <p:cNvPr id="698" name="Google Shape;698;g6b6016f3f7_6_288"/>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9" name="Google Shape;699;g6b6016f3f7_6_288"/>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Linear Discriminant Analysis </a:t>
            </a:r>
            <a:endParaRPr b="1" i="0" sz="3000" u="none" cap="none" strike="noStrike">
              <a:solidFill>
                <a:srgbClr val="000000"/>
              </a:solidFill>
              <a:latin typeface="Avenir"/>
              <a:ea typeface="Avenir"/>
              <a:cs typeface="Avenir"/>
              <a:sym typeface="Avenir"/>
            </a:endParaRPr>
          </a:p>
        </p:txBody>
      </p:sp>
      <p:sp>
        <p:nvSpPr>
          <p:cNvPr id="700" name="Google Shape;700;g6b6016f3f7_6_2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01" name="Google Shape;701;g6b6016f3f7_6_288"/>
          <p:cNvSpPr/>
          <p:nvPr/>
        </p:nvSpPr>
        <p:spPr>
          <a:xfrm>
            <a:off x="149973" y="4228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02" name="Google Shape;702;g6b6016f3f7_6_288"/>
          <p:cNvGrpSpPr/>
          <p:nvPr/>
        </p:nvGrpSpPr>
        <p:grpSpPr>
          <a:xfrm>
            <a:off x="144448" y="2856600"/>
            <a:ext cx="2901177" cy="418800"/>
            <a:chOff x="596123" y="2007700"/>
            <a:chExt cx="2901177" cy="418800"/>
          </a:xfrm>
        </p:grpSpPr>
        <p:sp>
          <p:nvSpPr>
            <p:cNvPr id="703" name="Google Shape;703;g6b6016f3f7_6_288"/>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4" name="Google Shape;704;g6b6016f3f7_6_288"/>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Hybrid Stepwise</a:t>
              </a:r>
              <a:endParaRPr b="1" i="0" sz="2000" u="none" cap="none" strike="noStrike">
                <a:solidFill>
                  <a:schemeClr val="lt1"/>
                </a:solidFill>
                <a:latin typeface="Avenir"/>
                <a:ea typeface="Avenir"/>
                <a:cs typeface="Avenir"/>
                <a:sym typeface="Avenir"/>
              </a:endParaRPr>
            </a:p>
          </p:txBody>
        </p:sp>
      </p:grpSp>
      <p:sp>
        <p:nvSpPr>
          <p:cNvPr id="705" name="Google Shape;705;g6b6016f3f7_6_288"/>
          <p:cNvSpPr txBox="1"/>
          <p:nvPr/>
        </p:nvSpPr>
        <p:spPr>
          <a:xfrm>
            <a:off x="472275" y="34947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Ridge Regression</a:t>
            </a:r>
            <a:endParaRPr b="1" i="0" sz="2000" u="none" cap="none" strike="noStrike">
              <a:solidFill>
                <a:schemeClr val="lt1"/>
              </a:solidFill>
              <a:latin typeface="Avenir"/>
              <a:ea typeface="Avenir"/>
              <a:cs typeface="Avenir"/>
              <a:sym typeface="Avenir"/>
            </a:endParaRPr>
          </a:p>
        </p:txBody>
      </p:sp>
      <p:sp>
        <p:nvSpPr>
          <p:cNvPr id="706" name="Google Shape;706;g6b6016f3f7_6_288"/>
          <p:cNvSpPr/>
          <p:nvPr/>
        </p:nvSpPr>
        <p:spPr>
          <a:xfrm>
            <a:off x="144448" y="3565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7" name="Google Shape;707;g6b6016f3f7_6_288"/>
          <p:cNvSpPr/>
          <p:nvPr/>
        </p:nvSpPr>
        <p:spPr>
          <a:xfrm>
            <a:off x="144448" y="4967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8" name="Google Shape;708;g6b6016f3f7_6_288"/>
          <p:cNvSpPr txBox="1"/>
          <p:nvPr/>
        </p:nvSpPr>
        <p:spPr>
          <a:xfrm>
            <a:off x="472275" y="4209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Lasso Regression</a:t>
            </a:r>
            <a:endParaRPr b="1" i="0" sz="2000" u="none" cap="none" strike="noStrike">
              <a:solidFill>
                <a:schemeClr val="lt1"/>
              </a:solidFill>
              <a:latin typeface="Avenir"/>
              <a:ea typeface="Avenir"/>
              <a:cs typeface="Avenir"/>
              <a:sym typeface="Avenir"/>
            </a:endParaRPr>
          </a:p>
        </p:txBody>
      </p:sp>
      <p:sp>
        <p:nvSpPr>
          <p:cNvPr id="709" name="Google Shape;709;g6b6016f3f7_6_288"/>
          <p:cNvSpPr txBox="1"/>
          <p:nvPr/>
        </p:nvSpPr>
        <p:spPr>
          <a:xfrm>
            <a:off x="515125" y="4896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Elastic Net Regression</a:t>
            </a:r>
            <a:endParaRPr b="1" i="0" sz="2000" u="none" cap="none" strike="noStrike">
              <a:solidFill>
                <a:schemeClr val="lt1"/>
              </a:solidFill>
              <a:latin typeface="Avenir"/>
              <a:ea typeface="Avenir"/>
              <a:cs typeface="Avenir"/>
              <a:sym typeface="Avenir"/>
            </a:endParaRPr>
          </a:p>
        </p:txBody>
      </p:sp>
      <p:sp>
        <p:nvSpPr>
          <p:cNvPr id="710" name="Google Shape;710;g6b6016f3f7_6_288"/>
          <p:cNvSpPr/>
          <p:nvPr/>
        </p:nvSpPr>
        <p:spPr>
          <a:xfrm>
            <a:off x="138923" y="5605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1" name="Google Shape;711;g6b6016f3f7_6_288"/>
          <p:cNvSpPr txBox="1"/>
          <p:nvPr/>
        </p:nvSpPr>
        <p:spPr>
          <a:xfrm>
            <a:off x="509600" y="5534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Principal Component Analysis </a:t>
            </a:r>
            <a:endParaRPr b="1" i="0" sz="2000" u="none" cap="none" strike="noStrike">
              <a:solidFill>
                <a:schemeClr val="lt1"/>
              </a:solidFill>
              <a:latin typeface="Avenir"/>
              <a:ea typeface="Avenir"/>
              <a:cs typeface="Avenir"/>
              <a:sym typeface="Avenir"/>
            </a:endParaRPr>
          </a:p>
        </p:txBody>
      </p:sp>
      <p:sp>
        <p:nvSpPr>
          <p:cNvPr id="712" name="Google Shape;712;g6b6016f3f7_6_288"/>
          <p:cNvSpPr/>
          <p:nvPr/>
        </p:nvSpPr>
        <p:spPr>
          <a:xfrm>
            <a:off x="138923" y="6291053"/>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3" name="Google Shape;713;g6b6016f3f7_6_288"/>
          <p:cNvSpPr txBox="1"/>
          <p:nvPr/>
        </p:nvSpPr>
        <p:spPr>
          <a:xfrm>
            <a:off x="509600" y="62201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Linear Discriminant Analysis </a:t>
            </a:r>
            <a:endParaRPr b="1" i="0" sz="2000" u="none" cap="none" strike="noStrike">
              <a:solidFill>
                <a:schemeClr val="lt1"/>
              </a:solidFill>
              <a:latin typeface="Avenir"/>
              <a:ea typeface="Avenir"/>
              <a:cs typeface="Avenir"/>
              <a:sym typeface="Avenir"/>
            </a:endParaRPr>
          </a:p>
        </p:txBody>
      </p:sp>
      <p:graphicFrame>
        <p:nvGraphicFramePr>
          <p:cNvPr id="714" name="Google Shape;714;g6b6016f3f7_6_288"/>
          <p:cNvGraphicFramePr/>
          <p:nvPr/>
        </p:nvGraphicFramePr>
        <p:xfrm>
          <a:off x="3751325" y="3542375"/>
          <a:ext cx="3000000" cy="3000000"/>
        </p:xfrm>
        <a:graphic>
          <a:graphicData uri="http://schemas.openxmlformats.org/drawingml/2006/table">
            <a:tbl>
              <a:tblPr>
                <a:noFill/>
                <a:tableStyleId>{75B09CEE-4B34-4939-9FE9-DA0946EC3E91}</a:tableStyleId>
              </a:tblPr>
              <a:tblGrid>
                <a:gridCol w="2091625"/>
                <a:gridCol w="2091625"/>
                <a:gridCol w="2206400"/>
                <a:gridCol w="1862050"/>
              </a:tblGrid>
              <a:tr h="460600">
                <a:tc>
                  <a:txBody>
                    <a:bodyPr/>
                    <a:lstStyle/>
                    <a:p>
                      <a:pPr indent="0" lvl="0" marL="0" rtl="0" algn="l">
                        <a:spcBef>
                          <a:spcPts val="0"/>
                        </a:spcBef>
                        <a:spcAft>
                          <a:spcPts val="0"/>
                        </a:spcAft>
                        <a:buNone/>
                      </a:pPr>
                      <a:r>
                        <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Recall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Precision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F1 Score</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0600">
                <a:tc>
                  <a:txBody>
                    <a:bodyPr/>
                    <a:lstStyle/>
                    <a:p>
                      <a:pPr indent="0" lvl="0" marL="0" rtl="0" algn="l">
                        <a:spcBef>
                          <a:spcPts val="0"/>
                        </a:spcBef>
                        <a:spcAft>
                          <a:spcPts val="0"/>
                        </a:spcAft>
                        <a:buNone/>
                      </a:pPr>
                      <a:r>
                        <a:rPr lang="en-US" sz="1500"/>
                        <a:t>Linear</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0.810384</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0.003257</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0.006488</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2625">
                <a:tc>
                  <a:txBody>
                    <a:bodyPr/>
                    <a:lstStyle/>
                    <a:p>
                      <a:pPr indent="0" lvl="0" marL="0" rtl="0" algn="l">
                        <a:spcBef>
                          <a:spcPts val="0"/>
                        </a:spcBef>
                        <a:spcAft>
                          <a:spcPts val="0"/>
                        </a:spcAft>
                        <a:buNone/>
                      </a:pPr>
                      <a:r>
                        <a:rPr lang="en-US" sz="1500"/>
                        <a:t>Logistic</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0.828442</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0.003271</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0.006517</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0600">
                <a:tc>
                  <a:txBody>
                    <a:bodyPr/>
                    <a:lstStyle/>
                    <a:p>
                      <a:pPr indent="0" lvl="0" marL="0" rtl="0" algn="l">
                        <a:spcBef>
                          <a:spcPts val="0"/>
                        </a:spcBef>
                        <a:spcAft>
                          <a:spcPts val="0"/>
                        </a:spcAft>
                        <a:buNone/>
                      </a:pPr>
                      <a:r>
                        <a:rPr b="1" lang="en-US" sz="1500"/>
                        <a:t>Random Forest</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0.805869</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0.003363</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500"/>
                        <a:t>0.006697</a:t>
                      </a:r>
                      <a:endParaRPr b="1"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0600">
                <a:tc>
                  <a:txBody>
                    <a:bodyPr/>
                    <a:lstStyle/>
                    <a:p>
                      <a:pPr indent="0" lvl="0" marL="0" rtl="0" algn="l">
                        <a:spcBef>
                          <a:spcPts val="0"/>
                        </a:spcBef>
                        <a:spcAft>
                          <a:spcPts val="0"/>
                        </a:spcAft>
                        <a:buNone/>
                      </a:pPr>
                      <a:r>
                        <a:rPr lang="en-US" sz="1500"/>
                        <a:t>XGBoost</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0.898420</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0.003226</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0.006430</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0600">
                <a:tc>
                  <a:txBody>
                    <a:bodyPr/>
                    <a:lstStyle/>
                    <a:p>
                      <a:pPr indent="0" lvl="0" marL="0" rtl="0" algn="l">
                        <a:spcBef>
                          <a:spcPts val="0"/>
                        </a:spcBef>
                        <a:spcAft>
                          <a:spcPts val="0"/>
                        </a:spcAft>
                        <a:buNone/>
                      </a:pPr>
                      <a:r>
                        <a:rPr lang="en-US" sz="1500"/>
                        <a:t>SVM</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0.905192</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0.003239</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500"/>
                        <a:t>0.006454</a:t>
                      </a:r>
                      <a:endParaRPr sz="15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15" name="Google Shape;715;g6b6016f3f7_6_288"/>
          <p:cNvSpPr txBox="1"/>
          <p:nvPr/>
        </p:nvSpPr>
        <p:spPr>
          <a:xfrm>
            <a:off x="3623400" y="1235863"/>
            <a:ext cx="8568600" cy="1847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lang="en-US" sz="1800">
                <a:solidFill>
                  <a:schemeClr val="dk1"/>
                </a:solidFill>
              </a:rPr>
              <a:t>Similar to PCA</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US" sz="1800">
                <a:solidFill>
                  <a:schemeClr val="dk1"/>
                </a:solidFill>
              </a:rPr>
              <a:t>The goal is to project a dataset onto a lower-dimensional space with good class-separability in order to avoid overfitting</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g61afa42c81_2_88"/>
          <p:cNvPicPr preferRelativeResize="0"/>
          <p:nvPr/>
        </p:nvPicPr>
        <p:blipFill rotWithShape="1">
          <a:blip r:embed="rId3">
            <a:alphaModFix/>
          </a:blip>
          <a:srcRect b="367" l="3" r="34294" t="132"/>
          <a:stretch/>
        </p:blipFill>
        <p:spPr>
          <a:xfrm>
            <a:off x="0" y="-29029"/>
            <a:ext cx="6819900" cy="6887029"/>
          </a:xfrm>
          <a:prstGeom prst="rect">
            <a:avLst/>
          </a:prstGeom>
          <a:noFill/>
          <a:ln>
            <a:noFill/>
          </a:ln>
        </p:spPr>
      </p:pic>
      <p:sp>
        <p:nvSpPr>
          <p:cNvPr id="119" name="Google Shape;119;g61afa42c81_2_88"/>
          <p:cNvSpPr/>
          <p:nvPr/>
        </p:nvSpPr>
        <p:spPr>
          <a:xfrm>
            <a:off x="0" y="-29030"/>
            <a:ext cx="6819900" cy="6887029"/>
          </a:xfrm>
          <a:prstGeom prst="rect">
            <a:avLst/>
          </a:prstGeom>
          <a:solidFill>
            <a:schemeClr val="dk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g61afa42c81_2_88"/>
          <p:cNvSpPr/>
          <p:nvPr/>
        </p:nvSpPr>
        <p:spPr>
          <a:xfrm>
            <a:off x="4994275" y="-29025"/>
            <a:ext cx="1825500" cy="6887100"/>
          </a:xfrm>
          <a:prstGeom prst="rect">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21" name="Google Shape;121;g61afa42c81_2_88"/>
          <p:cNvSpPr txBox="1"/>
          <p:nvPr>
            <p:ph idx="1" type="body"/>
          </p:nvPr>
        </p:nvSpPr>
        <p:spPr>
          <a:xfrm>
            <a:off x="1680038" y="2175480"/>
            <a:ext cx="2766350" cy="261242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1000"/>
              </a:spcBef>
              <a:spcAft>
                <a:spcPts val="0"/>
              </a:spcAft>
              <a:buClr>
                <a:schemeClr val="lt1"/>
              </a:buClr>
              <a:buSzPts val="1200"/>
              <a:buNone/>
            </a:pPr>
            <a:r>
              <a:rPr b="1" lang="en-US" sz="3600">
                <a:solidFill>
                  <a:srgbClr val="FFFFFF"/>
                </a:solidFill>
                <a:latin typeface="Avenir"/>
                <a:ea typeface="Avenir"/>
                <a:cs typeface="Avenir"/>
                <a:sym typeface="Avenir"/>
              </a:rPr>
              <a:t>TABLE </a:t>
            </a:r>
            <a:endParaRPr b="1" sz="3600">
              <a:solidFill>
                <a:srgbClr val="FFFFFF"/>
              </a:solidFill>
              <a:latin typeface="Avenir"/>
              <a:ea typeface="Avenir"/>
              <a:cs typeface="Avenir"/>
              <a:sym typeface="Avenir"/>
            </a:endParaRPr>
          </a:p>
          <a:p>
            <a:pPr indent="0" lvl="0" marL="0" rtl="0" algn="ctr">
              <a:lnSpc>
                <a:spcPct val="100000"/>
              </a:lnSpc>
              <a:spcBef>
                <a:spcPts val="1000"/>
              </a:spcBef>
              <a:spcAft>
                <a:spcPts val="0"/>
              </a:spcAft>
              <a:buClr>
                <a:schemeClr val="lt1"/>
              </a:buClr>
              <a:buSzPts val="1200"/>
              <a:buNone/>
            </a:pPr>
            <a:r>
              <a:rPr b="1" lang="en-US" sz="3600">
                <a:solidFill>
                  <a:srgbClr val="FFFFFF"/>
                </a:solidFill>
                <a:latin typeface="Avenir"/>
                <a:ea typeface="Avenir"/>
                <a:cs typeface="Avenir"/>
                <a:sym typeface="Avenir"/>
              </a:rPr>
              <a:t>OF </a:t>
            </a:r>
            <a:endParaRPr b="1" sz="3600">
              <a:solidFill>
                <a:srgbClr val="FFFFFF"/>
              </a:solidFill>
              <a:latin typeface="Avenir"/>
              <a:ea typeface="Avenir"/>
              <a:cs typeface="Avenir"/>
              <a:sym typeface="Avenir"/>
            </a:endParaRPr>
          </a:p>
          <a:p>
            <a:pPr indent="0" lvl="0" marL="0" rtl="0" algn="ctr">
              <a:lnSpc>
                <a:spcPct val="100000"/>
              </a:lnSpc>
              <a:spcBef>
                <a:spcPts val="1000"/>
              </a:spcBef>
              <a:spcAft>
                <a:spcPts val="0"/>
              </a:spcAft>
              <a:buClr>
                <a:schemeClr val="lt1"/>
              </a:buClr>
              <a:buSzPts val="1200"/>
              <a:buNone/>
            </a:pPr>
            <a:r>
              <a:rPr b="1" lang="en-US" sz="3600">
                <a:solidFill>
                  <a:srgbClr val="FFFFFF"/>
                </a:solidFill>
                <a:latin typeface="Avenir"/>
                <a:ea typeface="Avenir"/>
                <a:cs typeface="Avenir"/>
                <a:sym typeface="Avenir"/>
              </a:rPr>
              <a:t>CONTENTS</a:t>
            </a:r>
            <a:endParaRPr b="1" sz="3600">
              <a:solidFill>
                <a:srgbClr val="FFFFFF"/>
              </a:solidFill>
              <a:latin typeface="Avenir"/>
              <a:ea typeface="Avenir"/>
              <a:cs typeface="Avenir"/>
              <a:sym typeface="Avenir"/>
            </a:endParaRPr>
          </a:p>
        </p:txBody>
      </p:sp>
      <p:pic>
        <p:nvPicPr>
          <p:cNvPr id="122" name="Google Shape;122;g61afa42c81_2_88"/>
          <p:cNvPicPr preferRelativeResize="0"/>
          <p:nvPr/>
        </p:nvPicPr>
        <p:blipFill rotWithShape="1">
          <a:blip r:embed="rId4">
            <a:alphaModFix/>
          </a:blip>
          <a:srcRect b="0" l="0" r="0" t="0"/>
          <a:stretch/>
        </p:blipFill>
        <p:spPr>
          <a:xfrm>
            <a:off x="5247566" y="4070522"/>
            <a:ext cx="1696864" cy="1151309"/>
          </a:xfrm>
          <a:prstGeom prst="rect">
            <a:avLst/>
          </a:prstGeom>
          <a:noFill/>
          <a:ln>
            <a:noFill/>
          </a:ln>
        </p:spPr>
      </p:pic>
      <p:pic>
        <p:nvPicPr>
          <p:cNvPr id="123" name="Google Shape;123;g61afa42c81_2_88"/>
          <p:cNvPicPr preferRelativeResize="0"/>
          <p:nvPr/>
        </p:nvPicPr>
        <p:blipFill rotWithShape="1">
          <a:blip r:embed="rId5">
            <a:alphaModFix/>
          </a:blip>
          <a:srcRect b="0" l="0" r="0" t="0"/>
          <a:stretch/>
        </p:blipFill>
        <p:spPr>
          <a:xfrm>
            <a:off x="5247566" y="3018525"/>
            <a:ext cx="1696864" cy="1151309"/>
          </a:xfrm>
          <a:prstGeom prst="rect">
            <a:avLst/>
          </a:prstGeom>
          <a:noFill/>
          <a:ln>
            <a:noFill/>
          </a:ln>
        </p:spPr>
      </p:pic>
      <p:pic>
        <p:nvPicPr>
          <p:cNvPr id="124" name="Google Shape;124;g61afa42c81_2_88"/>
          <p:cNvPicPr preferRelativeResize="0"/>
          <p:nvPr/>
        </p:nvPicPr>
        <p:blipFill rotWithShape="1">
          <a:blip r:embed="rId6">
            <a:alphaModFix/>
          </a:blip>
          <a:srcRect b="0" l="0" r="0" t="0"/>
          <a:stretch/>
        </p:blipFill>
        <p:spPr>
          <a:xfrm>
            <a:off x="5238303" y="5091369"/>
            <a:ext cx="1696864" cy="1151309"/>
          </a:xfrm>
          <a:prstGeom prst="rect">
            <a:avLst/>
          </a:prstGeom>
          <a:noFill/>
          <a:ln>
            <a:noFill/>
          </a:ln>
        </p:spPr>
      </p:pic>
      <p:sp>
        <p:nvSpPr>
          <p:cNvPr id="125" name="Google Shape;125;g61afa42c81_2_88"/>
          <p:cNvSpPr txBox="1"/>
          <p:nvPr/>
        </p:nvSpPr>
        <p:spPr>
          <a:xfrm>
            <a:off x="6944425" y="643800"/>
            <a:ext cx="5211300" cy="621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rgbClr val="000000"/>
                </a:solidFill>
                <a:latin typeface="Avenir"/>
                <a:ea typeface="Avenir"/>
                <a:cs typeface="Avenir"/>
                <a:sym typeface="Avenir"/>
              </a:rPr>
              <a:t>Part 1 Background &amp; Project Overview</a:t>
            </a:r>
            <a:endParaRPr b="0" i="0" sz="20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2000"/>
              <a:buFont typeface="Arial"/>
              <a:buNone/>
            </a:pPr>
            <a:r>
              <a:t/>
            </a:r>
            <a:endParaRPr sz="2000">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rPr lang="en-US" sz="2000">
                <a:solidFill>
                  <a:schemeClr val="dk1"/>
                </a:solidFill>
                <a:latin typeface="Avenir"/>
                <a:ea typeface="Avenir"/>
                <a:cs typeface="Avenir"/>
                <a:sym typeface="Avenir"/>
              </a:rPr>
              <a:t>Part 2 Research Question &amp; Hypothesis</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rPr lang="en-US" sz="2000">
                <a:solidFill>
                  <a:schemeClr val="dk1"/>
                </a:solidFill>
                <a:latin typeface="Avenir"/>
                <a:ea typeface="Avenir"/>
                <a:cs typeface="Avenir"/>
                <a:sym typeface="Avenir"/>
              </a:rPr>
              <a:t>Part 3 Methodologies</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US" sz="2000">
                <a:solidFill>
                  <a:schemeClr val="dk1"/>
                </a:solidFill>
                <a:latin typeface="Avenir"/>
                <a:ea typeface="Avenir"/>
                <a:cs typeface="Avenir"/>
                <a:sym typeface="Avenir"/>
              </a:rPr>
              <a:t>Part 4 Feature Selection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US" sz="2000">
                <a:solidFill>
                  <a:schemeClr val="dk1"/>
                </a:solidFill>
                <a:latin typeface="Avenir"/>
                <a:ea typeface="Avenir"/>
                <a:cs typeface="Avenir"/>
                <a:sym typeface="Avenir"/>
              </a:rPr>
              <a:t>Part 5 Results &amp; Recommendations</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rPr lang="en-US" sz="2000">
                <a:solidFill>
                  <a:schemeClr val="dk1"/>
                </a:solidFill>
                <a:latin typeface="Avenir"/>
                <a:ea typeface="Avenir"/>
                <a:cs typeface="Avenir"/>
                <a:sym typeface="Avenir"/>
              </a:rPr>
              <a:t>Part 6 Value to Spruce</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US" sz="2000">
                <a:solidFill>
                  <a:schemeClr val="dk1"/>
                </a:solidFill>
                <a:latin typeface="Avenir"/>
                <a:ea typeface="Avenir"/>
                <a:cs typeface="Avenir"/>
                <a:sym typeface="Avenir"/>
              </a:rPr>
              <a:t>Part 7 Shiny Apps</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2000">
              <a:solidFill>
                <a:schemeClr val="dk1"/>
              </a:solidFill>
              <a:latin typeface="Avenir"/>
              <a:ea typeface="Avenir"/>
              <a:cs typeface="Avenir"/>
              <a:sym typeface="Avenir"/>
            </a:endParaRPr>
          </a:p>
          <a:p>
            <a:pPr indent="0" lvl="0" marL="0" rtl="0" algn="l">
              <a:spcBef>
                <a:spcPts val="0"/>
              </a:spcBef>
              <a:spcAft>
                <a:spcPts val="0"/>
              </a:spcAft>
              <a:buClr>
                <a:schemeClr val="dk1"/>
              </a:buClr>
              <a:buSzPts val="2000"/>
              <a:buFont typeface="Arial"/>
              <a:buNone/>
            </a:pPr>
            <a:r>
              <a:t/>
            </a:r>
            <a:endParaRPr sz="2000">
              <a:solidFill>
                <a:schemeClr val="dk1"/>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2000"/>
              <a:buFont typeface="Arial"/>
              <a:buNone/>
            </a:pPr>
            <a:r>
              <a:t/>
            </a:r>
            <a:endParaRPr sz="2000">
              <a:latin typeface="Avenir"/>
              <a:ea typeface="Avenir"/>
              <a:cs typeface="Avenir"/>
              <a:sym typeface="Avenir"/>
            </a:endParaRPr>
          </a:p>
          <a:p>
            <a:pPr indent="0" lvl="0" marL="0" marR="0" rtl="0" algn="l">
              <a:lnSpc>
                <a:spcPct val="100000"/>
              </a:lnSpc>
              <a:spcBef>
                <a:spcPts val="0"/>
              </a:spcBef>
              <a:spcAft>
                <a:spcPts val="0"/>
              </a:spcAft>
              <a:buClr>
                <a:schemeClr val="dk1"/>
              </a:buClr>
              <a:buSzPts val="2000"/>
              <a:buFont typeface="Arial"/>
              <a:buNone/>
            </a:pPr>
            <a:r>
              <a:t/>
            </a:r>
            <a:endParaRPr sz="2000">
              <a:latin typeface="Avenir"/>
              <a:ea typeface="Avenir"/>
              <a:cs typeface="Avenir"/>
              <a:sym typeface="Avenir"/>
            </a:endParaRPr>
          </a:p>
          <a:p>
            <a:pPr indent="0" lvl="0" marL="0" marR="0" rtl="0" algn="l">
              <a:lnSpc>
                <a:spcPct val="100000"/>
              </a:lnSpc>
              <a:spcBef>
                <a:spcPts val="0"/>
              </a:spcBef>
              <a:spcAft>
                <a:spcPts val="0"/>
              </a:spcAft>
              <a:buClr>
                <a:schemeClr val="dk1"/>
              </a:buClr>
              <a:buSzPts val="2000"/>
              <a:buFont typeface="Arial"/>
              <a:buNone/>
            </a:pPr>
            <a:r>
              <a:t/>
            </a:r>
            <a:endParaRPr sz="2000">
              <a:latin typeface="Avenir"/>
              <a:ea typeface="Avenir"/>
              <a:cs typeface="Avenir"/>
              <a:sym typeface="Avenir"/>
            </a:endParaRPr>
          </a:p>
        </p:txBody>
      </p:sp>
      <p:pic>
        <p:nvPicPr>
          <p:cNvPr id="126" name="Google Shape;126;g61afa42c81_2_88"/>
          <p:cNvPicPr preferRelativeResize="0"/>
          <p:nvPr/>
        </p:nvPicPr>
        <p:blipFill rotWithShape="1">
          <a:blip r:embed="rId7">
            <a:alphaModFix/>
          </a:blip>
          <a:srcRect b="0" l="0" r="0" t="0"/>
          <a:stretch/>
        </p:blipFill>
        <p:spPr>
          <a:xfrm>
            <a:off x="5247566" y="945678"/>
            <a:ext cx="1696864" cy="1151309"/>
          </a:xfrm>
          <a:prstGeom prst="rect">
            <a:avLst/>
          </a:prstGeom>
          <a:noFill/>
          <a:ln>
            <a:noFill/>
          </a:ln>
        </p:spPr>
      </p:pic>
      <p:pic>
        <p:nvPicPr>
          <p:cNvPr id="127" name="Google Shape;127;g61afa42c81_2_88"/>
          <p:cNvPicPr preferRelativeResize="0"/>
          <p:nvPr/>
        </p:nvPicPr>
        <p:blipFill rotWithShape="1">
          <a:blip r:embed="rId8">
            <a:alphaModFix/>
          </a:blip>
          <a:srcRect b="0" l="0" r="0" t="0"/>
          <a:stretch/>
        </p:blipFill>
        <p:spPr>
          <a:xfrm>
            <a:off x="5247566" y="1951081"/>
            <a:ext cx="1696864" cy="1151309"/>
          </a:xfrm>
          <a:prstGeom prst="rect">
            <a:avLst/>
          </a:prstGeom>
          <a:noFill/>
          <a:ln>
            <a:noFill/>
          </a:ln>
        </p:spPr>
      </p:pic>
      <p:sp>
        <p:nvSpPr>
          <p:cNvPr id="128" name="Google Shape;128;g61afa42c81_2_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g6b6016f3f7_6_341"/>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721" name="Google Shape;721;g6b6016f3f7_6_341"/>
          <p:cNvPicPr preferRelativeResize="0"/>
          <p:nvPr>
            <p:ph idx="1" type="body"/>
          </p:nvPr>
        </p:nvPicPr>
        <p:blipFill rotWithShape="1">
          <a:blip r:embed="rId3">
            <a:alphaModFix/>
          </a:blip>
          <a:srcRect b="-1109" l="0" r="0" t="1110"/>
          <a:stretch/>
        </p:blipFill>
        <p:spPr>
          <a:xfrm>
            <a:off x="-5650" y="0"/>
            <a:ext cx="3497400" cy="6972000"/>
          </a:xfrm>
          <a:prstGeom prst="rect">
            <a:avLst/>
          </a:prstGeom>
          <a:noFill/>
          <a:ln>
            <a:noFill/>
          </a:ln>
        </p:spPr>
      </p:pic>
      <p:sp>
        <p:nvSpPr>
          <p:cNvPr id="722" name="Google Shape;722;g6b6016f3f7_6_341"/>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23" name="Google Shape;723;g6b6016f3f7_6_341"/>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Comparison</a:t>
            </a:r>
            <a:r>
              <a:rPr b="1" lang="en-US" sz="3000">
                <a:latin typeface="Avenir"/>
                <a:ea typeface="Avenir"/>
                <a:cs typeface="Avenir"/>
                <a:sym typeface="Avenir"/>
              </a:rPr>
              <a:t> of Results</a:t>
            </a:r>
            <a:endParaRPr b="1" i="0" sz="3000" u="none" cap="none" strike="noStrike">
              <a:solidFill>
                <a:srgbClr val="000000"/>
              </a:solidFill>
              <a:latin typeface="Avenir"/>
              <a:ea typeface="Avenir"/>
              <a:cs typeface="Avenir"/>
              <a:sym typeface="Avenir"/>
            </a:endParaRPr>
          </a:p>
        </p:txBody>
      </p:sp>
      <p:sp>
        <p:nvSpPr>
          <p:cNvPr id="724" name="Google Shape;724;g6b6016f3f7_6_3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725" name="Google Shape;725;g6b6016f3f7_6_341"/>
          <p:cNvGraphicFramePr/>
          <p:nvPr/>
        </p:nvGraphicFramePr>
        <p:xfrm>
          <a:off x="3766063" y="1606813"/>
          <a:ext cx="3000000" cy="3000000"/>
        </p:xfrm>
        <a:graphic>
          <a:graphicData uri="http://schemas.openxmlformats.org/drawingml/2006/table">
            <a:tbl>
              <a:tblPr>
                <a:noFill/>
                <a:tableStyleId>{75B09CEE-4B34-4939-9FE9-DA0946EC3E91}</a:tableStyleId>
              </a:tblPr>
              <a:tblGrid>
                <a:gridCol w="2105125"/>
                <a:gridCol w="1601250"/>
                <a:gridCol w="1622275"/>
                <a:gridCol w="1669625"/>
                <a:gridCol w="1243375"/>
              </a:tblGrid>
              <a:tr h="423025">
                <a:tc>
                  <a:txBody>
                    <a:bodyPr/>
                    <a:lstStyle/>
                    <a:p>
                      <a:pPr indent="0" lvl="0" marL="0" rtl="0" algn="l">
                        <a:spcBef>
                          <a:spcPts val="0"/>
                        </a:spcBef>
                        <a:spcAft>
                          <a:spcPts val="0"/>
                        </a:spcAft>
                        <a:buNone/>
                      </a:pPr>
                      <a:r>
                        <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Best </a:t>
                      </a:r>
                      <a:r>
                        <a:rPr lang="en-US" sz="1600"/>
                        <a:t>Model</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Recall Score</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Precision Score</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F1 Score</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025">
                <a:tc>
                  <a:txBody>
                    <a:bodyPr/>
                    <a:lstStyle/>
                    <a:p>
                      <a:pPr indent="0" lvl="0" marL="0" rtl="0" algn="l">
                        <a:spcBef>
                          <a:spcPts val="0"/>
                        </a:spcBef>
                        <a:spcAft>
                          <a:spcPts val="0"/>
                        </a:spcAft>
                        <a:buNone/>
                      </a:pPr>
                      <a:r>
                        <a:rPr lang="en-US" sz="1600"/>
                        <a:t>Forward Stepwise</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SVM</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0.740406</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0.004520</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0.008986</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8875">
                <a:tc>
                  <a:txBody>
                    <a:bodyPr/>
                    <a:lstStyle/>
                    <a:p>
                      <a:pPr indent="0" lvl="0" marL="0" rtl="0" algn="l">
                        <a:spcBef>
                          <a:spcPts val="0"/>
                        </a:spcBef>
                        <a:spcAft>
                          <a:spcPts val="0"/>
                        </a:spcAft>
                        <a:buNone/>
                      </a:pPr>
                      <a:r>
                        <a:rPr lang="en-US" sz="1600"/>
                        <a:t>Backward Stepwise</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Random Forest</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0.932280</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0.003329</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0.006635</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025">
                <a:tc>
                  <a:txBody>
                    <a:bodyPr/>
                    <a:lstStyle/>
                    <a:p>
                      <a:pPr indent="0" lvl="0" marL="0" rtl="0" algn="l">
                        <a:spcBef>
                          <a:spcPts val="0"/>
                        </a:spcBef>
                        <a:spcAft>
                          <a:spcPts val="0"/>
                        </a:spcAft>
                        <a:buNone/>
                      </a:pPr>
                      <a:r>
                        <a:rPr lang="en-US" sz="1600"/>
                        <a:t>Hybrid Stepwise</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Linear</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0.643340</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0.006162</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0.007458</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025">
                <a:tc>
                  <a:txBody>
                    <a:bodyPr/>
                    <a:lstStyle/>
                    <a:p>
                      <a:pPr indent="0" lvl="0" marL="0" rtl="0" algn="l">
                        <a:spcBef>
                          <a:spcPts val="0"/>
                        </a:spcBef>
                        <a:spcAft>
                          <a:spcPts val="0"/>
                        </a:spcAft>
                        <a:buNone/>
                      </a:pPr>
                      <a:r>
                        <a:rPr lang="en-US" sz="1600"/>
                        <a:t>Ridge</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SVM</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0.444695</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0.007997</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0.015712</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025">
                <a:tc>
                  <a:txBody>
                    <a:bodyPr/>
                    <a:lstStyle/>
                    <a:p>
                      <a:pPr indent="0" lvl="0" marL="0" rtl="0" algn="l">
                        <a:spcBef>
                          <a:spcPts val="0"/>
                        </a:spcBef>
                        <a:spcAft>
                          <a:spcPts val="0"/>
                        </a:spcAft>
                        <a:buNone/>
                      </a:pPr>
                      <a:r>
                        <a:rPr lang="en-US" sz="1600"/>
                        <a:t>Lasso</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Linear</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0.686230</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0.006299</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0.012485</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3025">
                <a:tc>
                  <a:txBody>
                    <a:bodyPr/>
                    <a:lstStyle/>
                    <a:p>
                      <a:pPr indent="0" lvl="0" marL="0" rtl="0" algn="l">
                        <a:spcBef>
                          <a:spcPts val="0"/>
                        </a:spcBef>
                        <a:spcAft>
                          <a:spcPts val="0"/>
                        </a:spcAft>
                        <a:buNone/>
                      </a:pPr>
                      <a:r>
                        <a:rPr b="1" lang="en-US" sz="1600"/>
                        <a:t>Elastic Net</a:t>
                      </a:r>
                      <a:endParaRPr b="1"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600"/>
                        <a:t>Linear</a:t>
                      </a:r>
                      <a:endParaRPr b="1"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600"/>
                        <a:t>0.519187</a:t>
                      </a:r>
                      <a:endParaRPr b="1"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600"/>
                        <a:t>0.010297</a:t>
                      </a:r>
                      <a:endParaRPr b="1"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600"/>
                        <a:t>0.020194</a:t>
                      </a:r>
                      <a:endParaRPr b="1"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9075">
                <a:tc>
                  <a:txBody>
                    <a:bodyPr/>
                    <a:lstStyle/>
                    <a:p>
                      <a:pPr indent="0" lvl="0" marL="0" rtl="0" algn="l">
                        <a:spcBef>
                          <a:spcPts val="0"/>
                        </a:spcBef>
                        <a:spcAft>
                          <a:spcPts val="0"/>
                        </a:spcAft>
                        <a:buNone/>
                      </a:pPr>
                      <a:r>
                        <a:rPr lang="en-US" sz="1600"/>
                        <a:t>Principal Component </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Linear</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0.643340</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0.006162</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0.012207</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7375">
                <a:tc>
                  <a:txBody>
                    <a:bodyPr/>
                    <a:lstStyle/>
                    <a:p>
                      <a:pPr indent="0" lvl="0" marL="0" rtl="0" algn="l">
                        <a:spcBef>
                          <a:spcPts val="0"/>
                        </a:spcBef>
                        <a:spcAft>
                          <a:spcPts val="0"/>
                        </a:spcAft>
                        <a:buNone/>
                      </a:pPr>
                      <a:r>
                        <a:rPr lang="en-US" sz="1600"/>
                        <a:t>Linear Discriminate </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Random Forest</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0.805869</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0.003363</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600"/>
                        <a:t>0.006697</a:t>
                      </a:r>
                      <a:endParaRPr sz="1600"/>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g6b69fc6eba_15_0"/>
          <p:cNvSpPr/>
          <p:nvPr/>
        </p:nvSpPr>
        <p:spPr>
          <a:xfrm>
            <a:off x="0" y="188450"/>
            <a:ext cx="12192000" cy="7140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pic>
        <p:nvPicPr>
          <p:cNvPr id="731" name="Google Shape;731;g6b69fc6eba_15_0"/>
          <p:cNvPicPr preferRelativeResize="0"/>
          <p:nvPr>
            <p:ph idx="1" type="body"/>
          </p:nvPr>
        </p:nvPicPr>
        <p:blipFill rotWithShape="1">
          <a:blip r:embed="rId3">
            <a:alphaModFix/>
          </a:blip>
          <a:srcRect b="-1109" l="0" r="0" t="1110"/>
          <a:stretch/>
        </p:blipFill>
        <p:spPr>
          <a:xfrm>
            <a:off x="-5650" y="0"/>
            <a:ext cx="3497400" cy="6972000"/>
          </a:xfrm>
          <a:prstGeom prst="rect">
            <a:avLst/>
          </a:prstGeom>
          <a:noFill/>
          <a:ln>
            <a:noFill/>
          </a:ln>
        </p:spPr>
      </p:pic>
      <p:sp>
        <p:nvSpPr>
          <p:cNvPr id="732" name="Google Shape;732;g6b69fc6eba_15_0"/>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3" name="Google Shape;733;g6b69fc6eba_15_0"/>
          <p:cNvSpPr txBox="1"/>
          <p:nvPr/>
        </p:nvSpPr>
        <p:spPr>
          <a:xfrm>
            <a:off x="4194665" y="3435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Comparison of Results</a:t>
            </a:r>
            <a:endParaRPr b="1" i="0" sz="3000" u="none" cap="none" strike="noStrike">
              <a:solidFill>
                <a:srgbClr val="000000"/>
              </a:solidFill>
              <a:latin typeface="Avenir"/>
              <a:ea typeface="Avenir"/>
              <a:cs typeface="Avenir"/>
              <a:sym typeface="Avenir"/>
            </a:endParaRPr>
          </a:p>
        </p:txBody>
      </p:sp>
      <p:sp>
        <p:nvSpPr>
          <p:cNvPr id="734" name="Google Shape;734;g6b69fc6eba_15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735" name="Google Shape;735;g6b69fc6eba_15_0"/>
          <p:cNvPicPr preferRelativeResize="0"/>
          <p:nvPr/>
        </p:nvPicPr>
        <p:blipFill>
          <a:blip r:embed="rId4">
            <a:alphaModFix/>
          </a:blip>
          <a:stretch>
            <a:fillRect/>
          </a:stretch>
        </p:blipFill>
        <p:spPr>
          <a:xfrm>
            <a:off x="9130884" y="1351175"/>
            <a:ext cx="3061125" cy="1845181"/>
          </a:xfrm>
          <a:prstGeom prst="rect">
            <a:avLst/>
          </a:prstGeom>
          <a:noFill/>
          <a:ln>
            <a:noFill/>
          </a:ln>
        </p:spPr>
      </p:pic>
      <p:pic>
        <p:nvPicPr>
          <p:cNvPr id="736" name="Google Shape;736;g6b69fc6eba_15_0"/>
          <p:cNvPicPr preferRelativeResize="0"/>
          <p:nvPr/>
        </p:nvPicPr>
        <p:blipFill>
          <a:blip r:embed="rId5">
            <a:alphaModFix/>
          </a:blip>
          <a:stretch>
            <a:fillRect/>
          </a:stretch>
        </p:blipFill>
        <p:spPr>
          <a:xfrm>
            <a:off x="3558988" y="1351175"/>
            <a:ext cx="3061125" cy="1845175"/>
          </a:xfrm>
          <a:prstGeom prst="rect">
            <a:avLst/>
          </a:prstGeom>
          <a:noFill/>
          <a:ln>
            <a:noFill/>
          </a:ln>
        </p:spPr>
      </p:pic>
      <p:pic>
        <p:nvPicPr>
          <p:cNvPr id="737" name="Google Shape;737;g6b69fc6eba_15_0"/>
          <p:cNvPicPr preferRelativeResize="0"/>
          <p:nvPr/>
        </p:nvPicPr>
        <p:blipFill>
          <a:blip r:embed="rId6">
            <a:alphaModFix/>
          </a:blip>
          <a:stretch>
            <a:fillRect/>
          </a:stretch>
        </p:blipFill>
        <p:spPr>
          <a:xfrm>
            <a:off x="6169088" y="1382100"/>
            <a:ext cx="2958525" cy="1783336"/>
          </a:xfrm>
          <a:prstGeom prst="rect">
            <a:avLst/>
          </a:prstGeom>
          <a:noFill/>
          <a:ln>
            <a:noFill/>
          </a:ln>
        </p:spPr>
      </p:pic>
      <p:sp>
        <p:nvSpPr>
          <p:cNvPr id="738" name="Google Shape;738;g6b69fc6eba_15_0"/>
          <p:cNvSpPr txBox="1"/>
          <p:nvPr/>
        </p:nvSpPr>
        <p:spPr>
          <a:xfrm>
            <a:off x="4022513" y="3744600"/>
            <a:ext cx="7434600" cy="2783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Avenir"/>
              <a:buChar char="●"/>
            </a:pPr>
            <a:r>
              <a:rPr lang="en-US" sz="1700"/>
              <a:t>Best performer: </a:t>
            </a:r>
            <a:r>
              <a:rPr b="1" lang="en-US" sz="1700"/>
              <a:t>Elastic Net Regression</a:t>
            </a:r>
            <a:endParaRPr b="1" sz="1700"/>
          </a:p>
          <a:p>
            <a:pPr indent="-336550" lvl="1" marL="914400" rtl="0" algn="l">
              <a:lnSpc>
                <a:spcPct val="150000"/>
              </a:lnSpc>
              <a:spcBef>
                <a:spcPts val="300"/>
              </a:spcBef>
              <a:spcAft>
                <a:spcPts val="0"/>
              </a:spcAft>
              <a:buSzPts val="1700"/>
              <a:buFont typeface="Noto Sans Symbols"/>
              <a:buChar char="○"/>
            </a:pPr>
            <a:r>
              <a:rPr lang="en-US" sz="1700"/>
              <a:t>Accuracy (correctly predicted): </a:t>
            </a:r>
            <a:r>
              <a:rPr b="1" lang="en-US" sz="1700"/>
              <a:t>0.821538</a:t>
            </a:r>
            <a:endParaRPr b="1" sz="1700"/>
          </a:p>
          <a:p>
            <a:pPr indent="-336550" lvl="1" marL="914400" rtl="0" algn="l">
              <a:lnSpc>
                <a:spcPct val="150000"/>
              </a:lnSpc>
              <a:spcBef>
                <a:spcPts val="300"/>
              </a:spcBef>
              <a:spcAft>
                <a:spcPts val="0"/>
              </a:spcAft>
              <a:buSzPts val="1700"/>
              <a:buFont typeface="Noto Sans Symbols"/>
              <a:buChar char="○"/>
            </a:pPr>
            <a:r>
              <a:rPr lang="en-US" sz="1700"/>
              <a:t>Recall on 1 (true title defect) : </a:t>
            </a:r>
            <a:r>
              <a:rPr b="1" lang="en-US" sz="1700"/>
              <a:t>0.519187</a:t>
            </a:r>
            <a:endParaRPr b="1" sz="1700"/>
          </a:p>
          <a:p>
            <a:pPr indent="-336550" lvl="1" marL="914400" rtl="0" algn="l">
              <a:lnSpc>
                <a:spcPct val="150000"/>
              </a:lnSpc>
              <a:spcBef>
                <a:spcPts val="300"/>
              </a:spcBef>
              <a:spcAft>
                <a:spcPts val="0"/>
              </a:spcAft>
              <a:buSzPts val="1700"/>
              <a:buFont typeface="Noto Sans Symbols"/>
              <a:buChar char="○"/>
            </a:pPr>
            <a:r>
              <a:rPr lang="en-US" sz="1700"/>
              <a:t>Recall on 0 (false/no title defect): </a:t>
            </a:r>
            <a:r>
              <a:rPr b="1" lang="en-US" sz="1700"/>
              <a:t>0.822613</a:t>
            </a:r>
            <a:endParaRPr sz="1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pic>
        <p:nvPicPr>
          <p:cNvPr id="743" name="Google Shape;743;g6b6016f3f7_0_32"/>
          <p:cNvPicPr preferRelativeResize="0"/>
          <p:nvPr/>
        </p:nvPicPr>
        <p:blipFill rotWithShape="1">
          <a:blip r:embed="rId3">
            <a:alphaModFix/>
          </a:blip>
          <a:srcRect b="0" l="0" r="0" t="0"/>
          <a:stretch/>
        </p:blipFill>
        <p:spPr>
          <a:xfrm>
            <a:off x="-1" y="-9"/>
            <a:ext cx="12192000" cy="6858009"/>
          </a:xfrm>
          <a:prstGeom prst="rect">
            <a:avLst/>
          </a:prstGeom>
          <a:noFill/>
          <a:ln>
            <a:noFill/>
          </a:ln>
        </p:spPr>
      </p:pic>
      <p:sp>
        <p:nvSpPr>
          <p:cNvPr id="744" name="Google Shape;744;g6b6016f3f7_0_32"/>
          <p:cNvSpPr/>
          <p:nvPr/>
        </p:nvSpPr>
        <p:spPr>
          <a:xfrm>
            <a:off x="6248649" y="2739138"/>
            <a:ext cx="178800" cy="2013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 name="Google Shape;745;g6b6016f3f7_0_32"/>
          <p:cNvSpPr txBox="1"/>
          <p:nvPr/>
        </p:nvSpPr>
        <p:spPr>
          <a:xfrm>
            <a:off x="6545850" y="2586750"/>
            <a:ext cx="5314500" cy="134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rgbClr val="000000"/>
                </a:solidFill>
                <a:latin typeface="Microsoft Yahei"/>
                <a:ea typeface="Microsoft Yahei"/>
                <a:cs typeface="Microsoft Yahei"/>
                <a:sym typeface="Microsoft Yahei"/>
              </a:rPr>
              <a:t>Part </a:t>
            </a:r>
            <a:r>
              <a:rPr b="1" i="1" lang="en-US" sz="2800">
                <a:solidFill>
                  <a:schemeClr val="dk1"/>
                </a:solidFill>
                <a:latin typeface="Microsoft Yahei"/>
                <a:ea typeface="Microsoft Yahei"/>
                <a:cs typeface="Microsoft Yahei"/>
                <a:sym typeface="Microsoft Yahei"/>
              </a:rPr>
              <a:t>5</a:t>
            </a:r>
            <a:r>
              <a:rPr b="1" i="1" lang="en-US" sz="2800" u="none" cap="none" strike="noStrike">
                <a:solidFill>
                  <a:schemeClr val="dk1"/>
                </a:solidFill>
                <a:latin typeface="Microsoft Yahei"/>
                <a:ea typeface="Microsoft Yahei"/>
                <a:cs typeface="Microsoft Yahei"/>
                <a:sym typeface="Microsoft Yahei"/>
              </a:rPr>
              <a:t> </a:t>
            </a:r>
            <a:endParaRPr b="1" i="1" sz="28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2800"/>
              <a:buFont typeface="Arial"/>
              <a:buNone/>
            </a:pPr>
            <a:r>
              <a:rPr b="1" i="1" lang="en-US" sz="2800">
                <a:solidFill>
                  <a:schemeClr val="dk1"/>
                </a:solidFill>
                <a:latin typeface="Microsoft Yahei"/>
                <a:ea typeface="Microsoft Yahei"/>
                <a:cs typeface="Microsoft Yahei"/>
                <a:sym typeface="Microsoft Yahei"/>
              </a:rPr>
              <a:t>Results &amp; </a:t>
            </a:r>
            <a:r>
              <a:rPr b="1" i="1" lang="en-US" sz="2800">
                <a:solidFill>
                  <a:schemeClr val="dk1"/>
                </a:solidFill>
                <a:latin typeface="Microsoft Yahei"/>
                <a:ea typeface="Microsoft Yahei"/>
                <a:cs typeface="Microsoft Yahei"/>
                <a:sym typeface="Microsoft Yahei"/>
              </a:rPr>
              <a:t>Recommendations</a:t>
            </a:r>
            <a:endParaRPr b="1" i="1" sz="28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2800"/>
              <a:buFont typeface="Arial"/>
              <a:buNone/>
            </a:pPr>
            <a:r>
              <a:t/>
            </a:r>
            <a:endParaRPr b="1" i="1" sz="2800" u="none" cap="none" strike="noStrike">
              <a:solidFill>
                <a:srgbClr val="000000"/>
              </a:solidFill>
              <a:latin typeface="Microsoft Yahei"/>
              <a:ea typeface="Microsoft Yahei"/>
              <a:cs typeface="Microsoft Yahei"/>
              <a:sym typeface="Microsoft Yahei"/>
            </a:endParaRPr>
          </a:p>
        </p:txBody>
      </p:sp>
      <p:sp>
        <p:nvSpPr>
          <p:cNvPr id="746" name="Google Shape;746;g6b6016f3f7_0_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g6b69fc6eba_3_0"/>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752" name="Google Shape;752;g6b69fc6eba_3_0"/>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53" name="Google Shape;753;g6b69fc6eba_3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754" name="Google Shape;754;g6b69fc6eba_3_0"/>
          <p:cNvPicPr preferRelativeResize="0"/>
          <p:nvPr/>
        </p:nvPicPr>
        <p:blipFill>
          <a:blip r:embed="rId3">
            <a:alphaModFix/>
          </a:blip>
          <a:stretch>
            <a:fillRect/>
          </a:stretch>
        </p:blipFill>
        <p:spPr>
          <a:xfrm>
            <a:off x="4950877" y="2065275"/>
            <a:ext cx="6560250" cy="3339375"/>
          </a:xfrm>
          <a:prstGeom prst="rect">
            <a:avLst/>
          </a:prstGeom>
          <a:noFill/>
          <a:ln>
            <a:noFill/>
          </a:ln>
        </p:spPr>
      </p:pic>
      <p:sp>
        <p:nvSpPr>
          <p:cNvPr id="755" name="Google Shape;755;g6b69fc6eba_3_0"/>
          <p:cNvSpPr txBox="1"/>
          <p:nvPr/>
        </p:nvSpPr>
        <p:spPr>
          <a:xfrm>
            <a:off x="4194665" y="26730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Selected Features </a:t>
            </a:r>
            <a:endParaRPr b="1" i="0" sz="3000" u="none" cap="none" strike="noStrike">
              <a:solidFill>
                <a:srgbClr val="000000"/>
              </a:solidFill>
              <a:latin typeface="Avenir"/>
              <a:ea typeface="Avenir"/>
              <a:cs typeface="Avenir"/>
              <a:sym typeface="Avenir"/>
            </a:endParaRPr>
          </a:p>
        </p:txBody>
      </p:sp>
      <p:sp>
        <p:nvSpPr>
          <p:cNvPr id="756" name="Google Shape;756;g6b69fc6eba_3_0"/>
          <p:cNvSpPr txBox="1"/>
          <p:nvPr/>
        </p:nvSpPr>
        <p:spPr>
          <a:xfrm>
            <a:off x="4413200" y="1140900"/>
            <a:ext cx="6940500" cy="1592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Avenir"/>
              <a:buChar char="●"/>
            </a:pPr>
            <a:r>
              <a:rPr b="1" lang="en-US" sz="3000">
                <a:solidFill>
                  <a:schemeClr val="dk1"/>
                </a:solidFill>
                <a:latin typeface="Avenir"/>
                <a:ea typeface="Avenir"/>
                <a:cs typeface="Avenir"/>
                <a:sym typeface="Avenir"/>
              </a:rPr>
              <a:t>Elastic Net Linear regression model</a:t>
            </a:r>
            <a:endParaRPr>
              <a:latin typeface="Calibri"/>
              <a:ea typeface="Calibri"/>
              <a:cs typeface="Calibri"/>
              <a:sym typeface="Calibri"/>
            </a:endParaRPr>
          </a:p>
        </p:txBody>
      </p:sp>
      <p:pic>
        <p:nvPicPr>
          <p:cNvPr id="757" name="Google Shape;757;g6b69fc6eba_3_0"/>
          <p:cNvPicPr preferRelativeResize="0"/>
          <p:nvPr>
            <p:ph idx="1" type="body"/>
          </p:nvPr>
        </p:nvPicPr>
        <p:blipFill rotWithShape="1">
          <a:blip r:embed="rId4">
            <a:alphaModFix/>
          </a:blip>
          <a:srcRect b="-1109" l="0" r="0" t="1110"/>
          <a:stretch/>
        </p:blipFill>
        <p:spPr>
          <a:xfrm>
            <a:off x="0" y="0"/>
            <a:ext cx="3497400" cy="693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g6b6016f3f7_0_6"/>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763" name="Google Shape;763;g6b6016f3f7_0_6"/>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64" name="Google Shape;764;g6b6016f3f7_0_6"/>
          <p:cNvSpPr txBox="1"/>
          <p:nvPr/>
        </p:nvSpPr>
        <p:spPr>
          <a:xfrm>
            <a:off x="4194690" y="26725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Population Density of Zip Code </a:t>
            </a:r>
            <a:r>
              <a:rPr b="1" i="0" lang="en-US" sz="3000" u="none" cap="none" strike="noStrike">
                <a:solidFill>
                  <a:srgbClr val="000000"/>
                </a:solidFill>
                <a:latin typeface="Avenir"/>
                <a:ea typeface="Avenir"/>
                <a:cs typeface="Avenir"/>
                <a:sym typeface="Avenir"/>
              </a:rPr>
              <a:t> </a:t>
            </a:r>
            <a:endParaRPr b="1" i="0" sz="30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venir"/>
              <a:ea typeface="Avenir"/>
              <a:cs typeface="Avenir"/>
              <a:sym typeface="Avenir"/>
            </a:endParaRPr>
          </a:p>
        </p:txBody>
      </p:sp>
      <p:sp>
        <p:nvSpPr>
          <p:cNvPr id="765" name="Google Shape;765;g6b6016f3f7_0_6"/>
          <p:cNvSpPr txBox="1"/>
          <p:nvPr/>
        </p:nvSpPr>
        <p:spPr>
          <a:xfrm>
            <a:off x="3857150" y="1199400"/>
            <a:ext cx="7328400" cy="4860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venir"/>
              <a:buChar char="●"/>
            </a:pPr>
            <a:r>
              <a:rPr b="1" lang="en-US" sz="2200">
                <a:latin typeface="Avenir"/>
                <a:ea typeface="Avenir"/>
                <a:cs typeface="Avenir"/>
                <a:sym typeface="Avenir"/>
              </a:rPr>
              <a:t>E_DENSITY</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rtl="0" algn="l">
              <a:spcBef>
                <a:spcPts val="0"/>
              </a:spcBef>
              <a:spcAft>
                <a:spcPts val="0"/>
              </a:spcAft>
              <a:buSzPts val="2200"/>
              <a:buFont typeface="Avenir"/>
              <a:buChar char="●"/>
            </a:pPr>
            <a:r>
              <a:rPr b="1" lang="en-US" sz="2200">
                <a:solidFill>
                  <a:schemeClr val="dk1"/>
                </a:solidFill>
                <a:latin typeface="Avenir"/>
                <a:ea typeface="Avenir"/>
                <a:cs typeface="Avenir"/>
                <a:sym typeface="Avenir"/>
              </a:rPr>
              <a:t>The higher the population density, the more likely a real estate would have a title defect.</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Possible</a:t>
            </a:r>
            <a:r>
              <a:rPr b="1" lang="en-US" sz="2200">
                <a:latin typeface="Avenir"/>
                <a:ea typeface="Avenir"/>
                <a:cs typeface="Avenir"/>
                <a:sym typeface="Avenir"/>
              </a:rPr>
              <a:t> drivers of title defects</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M</a:t>
            </a:r>
            <a:r>
              <a:rPr b="1" lang="en-US" sz="2200">
                <a:latin typeface="Avenir"/>
                <a:ea typeface="Avenir"/>
                <a:cs typeface="Avenir"/>
                <a:sym typeface="Avenir"/>
              </a:rPr>
              <a:t>ore residents living in a single housing unit</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Higher concentration of housing units/housing type</a:t>
            </a:r>
            <a:endParaRPr b="1" sz="2200">
              <a:latin typeface="Avenir"/>
              <a:ea typeface="Avenir"/>
              <a:cs typeface="Avenir"/>
              <a:sym typeface="Avenir"/>
            </a:endParaRPr>
          </a:p>
        </p:txBody>
      </p:sp>
      <p:sp>
        <p:nvSpPr>
          <p:cNvPr id="766" name="Google Shape;766;g6b6016f3f7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767" name="Google Shape;767;g6b6016f3f7_0_6"/>
          <p:cNvPicPr preferRelativeResize="0"/>
          <p:nvPr/>
        </p:nvPicPr>
        <p:blipFill>
          <a:blip r:embed="rId3">
            <a:alphaModFix/>
          </a:blip>
          <a:stretch>
            <a:fillRect/>
          </a:stretch>
        </p:blipFill>
        <p:spPr>
          <a:xfrm>
            <a:off x="4479500" y="4383225"/>
            <a:ext cx="2619375" cy="1743075"/>
          </a:xfrm>
          <a:prstGeom prst="rect">
            <a:avLst/>
          </a:prstGeom>
          <a:noFill/>
          <a:ln>
            <a:noFill/>
          </a:ln>
        </p:spPr>
      </p:pic>
      <p:pic>
        <p:nvPicPr>
          <p:cNvPr id="768" name="Google Shape;768;g6b6016f3f7_0_6"/>
          <p:cNvPicPr preferRelativeResize="0"/>
          <p:nvPr/>
        </p:nvPicPr>
        <p:blipFill>
          <a:blip r:embed="rId4">
            <a:alphaModFix/>
          </a:blip>
          <a:stretch>
            <a:fillRect/>
          </a:stretch>
        </p:blipFill>
        <p:spPr>
          <a:xfrm>
            <a:off x="7880750" y="4590108"/>
            <a:ext cx="2743200" cy="1536192"/>
          </a:xfrm>
          <a:prstGeom prst="rect">
            <a:avLst/>
          </a:prstGeom>
          <a:noFill/>
          <a:ln>
            <a:noFill/>
          </a:ln>
        </p:spPr>
      </p:pic>
      <p:pic>
        <p:nvPicPr>
          <p:cNvPr id="769" name="Google Shape;769;g6b6016f3f7_0_6"/>
          <p:cNvPicPr preferRelativeResize="0"/>
          <p:nvPr>
            <p:ph idx="1" type="body"/>
          </p:nvPr>
        </p:nvPicPr>
        <p:blipFill rotWithShape="1">
          <a:blip r:embed="rId5">
            <a:alphaModFix/>
          </a:blip>
          <a:srcRect b="-1109" l="0" r="0" t="1110"/>
          <a:stretch/>
        </p:blipFill>
        <p:spPr>
          <a:xfrm>
            <a:off x="0" y="0"/>
            <a:ext cx="3497400" cy="6933600"/>
          </a:xfrm>
          <a:prstGeom prst="rect">
            <a:avLst/>
          </a:prstGeom>
          <a:noFill/>
          <a:ln>
            <a:noFill/>
          </a:ln>
        </p:spPr>
      </p:pic>
      <p:sp>
        <p:nvSpPr>
          <p:cNvPr id="770" name="Google Shape;770;g6b6016f3f7_0_6"/>
          <p:cNvSpPr/>
          <p:nvPr/>
        </p:nvSpPr>
        <p:spPr>
          <a:xfrm>
            <a:off x="144448" y="2007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71" name="Google Shape;771;g6b6016f3f7_0_6"/>
          <p:cNvGrpSpPr/>
          <p:nvPr/>
        </p:nvGrpSpPr>
        <p:grpSpPr>
          <a:xfrm>
            <a:off x="138923" y="483700"/>
            <a:ext cx="2901177" cy="418800"/>
            <a:chOff x="596123" y="2160100"/>
            <a:chExt cx="2901177" cy="418800"/>
          </a:xfrm>
        </p:grpSpPr>
        <p:sp>
          <p:nvSpPr>
            <p:cNvPr id="772" name="Google Shape;772;g6b6016f3f7_0_6"/>
            <p:cNvSpPr/>
            <p:nvPr/>
          </p:nvSpPr>
          <p:spPr>
            <a:xfrm>
              <a:off x="596123" y="2231050"/>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3" name="Google Shape;773;g6b6016f3f7_0_6"/>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E_DENSITY </a:t>
              </a:r>
              <a:endParaRPr b="1" i="0" sz="2000" u="none" cap="none" strike="noStrike">
                <a:solidFill>
                  <a:schemeClr val="lt1"/>
                </a:solidFill>
                <a:latin typeface="Avenir"/>
                <a:ea typeface="Avenir"/>
                <a:cs typeface="Avenir"/>
                <a:sym typeface="Avenir"/>
              </a:endParaRPr>
            </a:p>
          </p:txBody>
        </p:sp>
      </p:grpSp>
      <p:sp>
        <p:nvSpPr>
          <p:cNvPr id="774" name="Google Shape;774;g6b6016f3f7_0_6"/>
          <p:cNvSpPr txBox="1"/>
          <p:nvPr/>
        </p:nvSpPr>
        <p:spPr>
          <a:xfrm>
            <a:off x="466750" y="1198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E_POV_TOTAL</a:t>
            </a:r>
            <a:endParaRPr b="1" i="0" sz="2000" u="none" cap="none" strike="noStrike">
              <a:solidFill>
                <a:schemeClr val="lt1"/>
              </a:solidFill>
              <a:latin typeface="Avenir"/>
              <a:ea typeface="Avenir"/>
              <a:cs typeface="Avenir"/>
              <a:sym typeface="Avenir"/>
            </a:endParaRPr>
          </a:p>
        </p:txBody>
      </p:sp>
      <p:sp>
        <p:nvSpPr>
          <p:cNvPr id="775" name="Google Shape;775;g6b6016f3f7_0_6"/>
          <p:cNvSpPr/>
          <p:nvPr/>
        </p:nvSpPr>
        <p:spPr>
          <a:xfrm>
            <a:off x="138923" y="1269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6" name="Google Shape;776;g6b6016f3f7_0_6"/>
          <p:cNvSpPr/>
          <p:nvPr/>
        </p:nvSpPr>
        <p:spPr>
          <a:xfrm>
            <a:off x="138923" y="2670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7" name="Google Shape;777;g6b6016f3f7_0_6"/>
          <p:cNvSpPr txBox="1"/>
          <p:nvPr/>
        </p:nvSpPr>
        <p:spPr>
          <a:xfrm>
            <a:off x="466750" y="1912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E_POP10</a:t>
            </a:r>
            <a:endParaRPr b="1" i="0" sz="2000" u="none" cap="none" strike="noStrike">
              <a:solidFill>
                <a:schemeClr val="lt1"/>
              </a:solidFill>
              <a:latin typeface="Avenir"/>
              <a:ea typeface="Avenir"/>
              <a:cs typeface="Avenir"/>
              <a:sym typeface="Avenir"/>
            </a:endParaRPr>
          </a:p>
        </p:txBody>
      </p:sp>
      <p:sp>
        <p:nvSpPr>
          <p:cNvPr id="778" name="Google Shape;778;g6b6016f3f7_0_6"/>
          <p:cNvSpPr txBox="1"/>
          <p:nvPr/>
        </p:nvSpPr>
        <p:spPr>
          <a:xfrm>
            <a:off x="509600" y="2599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E_NONFAMHH</a:t>
            </a:r>
            <a:endParaRPr b="1" i="0" sz="2000" u="none" cap="none" strike="noStrike">
              <a:solidFill>
                <a:schemeClr val="lt1"/>
              </a:solidFill>
              <a:latin typeface="Avenir"/>
              <a:ea typeface="Avenir"/>
              <a:cs typeface="Avenir"/>
              <a:sym typeface="Avenir"/>
            </a:endParaRPr>
          </a:p>
        </p:txBody>
      </p:sp>
      <p:sp>
        <p:nvSpPr>
          <p:cNvPr id="779" name="Google Shape;779;g6b6016f3f7_0_6"/>
          <p:cNvSpPr/>
          <p:nvPr/>
        </p:nvSpPr>
        <p:spPr>
          <a:xfrm>
            <a:off x="149973" y="4609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80" name="Google Shape;780;g6b6016f3f7_0_6"/>
          <p:cNvGrpSpPr/>
          <p:nvPr/>
        </p:nvGrpSpPr>
        <p:grpSpPr>
          <a:xfrm>
            <a:off x="144448" y="3237600"/>
            <a:ext cx="2901177" cy="418800"/>
            <a:chOff x="596123" y="2007700"/>
            <a:chExt cx="2901177" cy="418800"/>
          </a:xfrm>
        </p:grpSpPr>
        <p:sp>
          <p:nvSpPr>
            <p:cNvPr id="781" name="Google Shape;781;g6b6016f3f7_0_6"/>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2" name="Google Shape;782;g6b6016f3f7_0_6"/>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AreaBuilding</a:t>
              </a:r>
              <a:endParaRPr b="1" i="0" sz="2000" u="none" cap="none" strike="noStrike">
                <a:solidFill>
                  <a:schemeClr val="lt1"/>
                </a:solidFill>
                <a:latin typeface="Avenir"/>
                <a:ea typeface="Avenir"/>
                <a:cs typeface="Avenir"/>
                <a:sym typeface="Avenir"/>
              </a:endParaRPr>
            </a:p>
          </p:txBody>
        </p:sp>
      </p:grpSp>
      <p:sp>
        <p:nvSpPr>
          <p:cNvPr id="783" name="Google Shape;783;g6b6016f3f7_0_6"/>
          <p:cNvSpPr txBox="1"/>
          <p:nvPr/>
        </p:nvSpPr>
        <p:spPr>
          <a:xfrm>
            <a:off x="472275" y="3875775"/>
            <a:ext cx="29013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TaxAssessedValueTotal</a:t>
            </a:r>
            <a:endParaRPr b="1" i="0" sz="2000" u="none" cap="none" strike="noStrike">
              <a:solidFill>
                <a:schemeClr val="lt1"/>
              </a:solidFill>
              <a:latin typeface="Avenir"/>
              <a:ea typeface="Avenir"/>
              <a:cs typeface="Avenir"/>
              <a:sym typeface="Avenir"/>
            </a:endParaRPr>
          </a:p>
        </p:txBody>
      </p:sp>
      <p:sp>
        <p:nvSpPr>
          <p:cNvPr id="784" name="Google Shape;784;g6b6016f3f7_0_6"/>
          <p:cNvSpPr/>
          <p:nvPr/>
        </p:nvSpPr>
        <p:spPr>
          <a:xfrm>
            <a:off x="144448" y="3946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5" name="Google Shape;785;g6b6016f3f7_0_6"/>
          <p:cNvSpPr/>
          <p:nvPr/>
        </p:nvSpPr>
        <p:spPr>
          <a:xfrm>
            <a:off x="144448" y="5348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6" name="Google Shape;786;g6b6016f3f7_0_6"/>
          <p:cNvSpPr txBox="1"/>
          <p:nvPr/>
        </p:nvSpPr>
        <p:spPr>
          <a:xfrm>
            <a:off x="472275" y="4590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TaxMarketValueTotal</a:t>
            </a:r>
            <a:endParaRPr b="1" i="0" sz="2000" u="none" cap="none" strike="noStrike">
              <a:solidFill>
                <a:schemeClr val="lt1"/>
              </a:solidFill>
              <a:latin typeface="Avenir"/>
              <a:ea typeface="Avenir"/>
              <a:cs typeface="Avenir"/>
              <a:sym typeface="Avenir"/>
            </a:endParaRPr>
          </a:p>
        </p:txBody>
      </p:sp>
      <p:sp>
        <p:nvSpPr>
          <p:cNvPr id="787" name="Google Shape;787;g6b6016f3f7_0_6"/>
          <p:cNvSpPr txBox="1"/>
          <p:nvPr/>
        </p:nvSpPr>
        <p:spPr>
          <a:xfrm>
            <a:off x="515125" y="5277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E_MEDHHINC</a:t>
            </a:r>
            <a:endParaRPr b="1" i="0" sz="2000" u="none" cap="none" strike="noStrike">
              <a:solidFill>
                <a:schemeClr val="lt1"/>
              </a:solidFill>
              <a:latin typeface="Avenir"/>
              <a:ea typeface="Avenir"/>
              <a:cs typeface="Avenir"/>
              <a:sym typeface="Avenir"/>
            </a:endParaRPr>
          </a:p>
        </p:txBody>
      </p:sp>
      <p:sp>
        <p:nvSpPr>
          <p:cNvPr id="788" name="Google Shape;788;g6b6016f3f7_0_6"/>
          <p:cNvSpPr/>
          <p:nvPr/>
        </p:nvSpPr>
        <p:spPr>
          <a:xfrm>
            <a:off x="138923" y="5986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9" name="Google Shape;789;g6b6016f3f7_0_6"/>
          <p:cNvSpPr txBox="1"/>
          <p:nvPr/>
        </p:nvSpPr>
        <p:spPr>
          <a:xfrm>
            <a:off x="509600" y="5915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E_MEDVALOCC</a:t>
            </a:r>
            <a:endParaRPr b="1" i="0" sz="2000" u="none" cap="none" strike="noStrike">
              <a:solidFill>
                <a:schemeClr val="lt1"/>
              </a:solidFill>
              <a:latin typeface="Avenir"/>
              <a:ea typeface="Avenir"/>
              <a:cs typeface="Avenir"/>
              <a:sym typeface="Aveni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g6b69fc6eba_20_33"/>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795" name="Google Shape;795;g6b69fc6eba_20_33"/>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96" name="Google Shape;796;g6b69fc6eba_20_33"/>
          <p:cNvSpPr txBox="1"/>
          <p:nvPr/>
        </p:nvSpPr>
        <p:spPr>
          <a:xfrm>
            <a:off x="4194690" y="267250"/>
            <a:ext cx="71952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b="1" lang="en-US" sz="3000">
                <a:solidFill>
                  <a:schemeClr val="dk1"/>
                </a:solidFill>
                <a:latin typeface="Avenir"/>
                <a:ea typeface="Avenir"/>
                <a:cs typeface="Avenir"/>
                <a:sym typeface="Avenir"/>
              </a:rPr>
              <a:t>Total Population in Poverty </a:t>
            </a:r>
            <a:endParaRPr b="1" sz="3000">
              <a:latin typeface="Avenir"/>
              <a:ea typeface="Avenir"/>
              <a:cs typeface="Avenir"/>
              <a:sym typeface="Avenir"/>
            </a:endParaRPr>
          </a:p>
        </p:txBody>
      </p:sp>
      <p:sp>
        <p:nvSpPr>
          <p:cNvPr id="797" name="Google Shape;797;g6b69fc6eba_20_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798" name="Google Shape;798;g6b69fc6eba_20_33"/>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799" name="Google Shape;799;g6b69fc6eba_20_33"/>
          <p:cNvSpPr/>
          <p:nvPr/>
        </p:nvSpPr>
        <p:spPr>
          <a:xfrm>
            <a:off x="144448" y="2007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g6b69fc6eba_20_33"/>
          <p:cNvGrpSpPr/>
          <p:nvPr/>
        </p:nvGrpSpPr>
        <p:grpSpPr>
          <a:xfrm>
            <a:off x="138923" y="483700"/>
            <a:ext cx="2901177" cy="418800"/>
            <a:chOff x="596123" y="2160100"/>
            <a:chExt cx="2901177" cy="418800"/>
          </a:xfrm>
        </p:grpSpPr>
        <p:sp>
          <p:nvSpPr>
            <p:cNvPr id="801" name="Google Shape;801;g6b69fc6eba_20_33"/>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2" name="Google Shape;802;g6b69fc6eba_20_33"/>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E_DENSITY </a:t>
              </a:r>
              <a:endParaRPr b="1" i="0" sz="2000" u="none" cap="none" strike="noStrike">
                <a:solidFill>
                  <a:schemeClr val="lt1"/>
                </a:solidFill>
                <a:latin typeface="Avenir"/>
                <a:ea typeface="Avenir"/>
                <a:cs typeface="Avenir"/>
                <a:sym typeface="Avenir"/>
              </a:endParaRPr>
            </a:p>
          </p:txBody>
        </p:sp>
      </p:grpSp>
      <p:sp>
        <p:nvSpPr>
          <p:cNvPr id="803" name="Google Shape;803;g6b69fc6eba_20_33"/>
          <p:cNvSpPr txBox="1"/>
          <p:nvPr/>
        </p:nvSpPr>
        <p:spPr>
          <a:xfrm>
            <a:off x="466750" y="1198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E_POV_TOTAL</a:t>
            </a:r>
            <a:endParaRPr b="1" i="0" sz="2000" u="none" cap="none" strike="noStrike">
              <a:solidFill>
                <a:schemeClr val="lt1"/>
              </a:solidFill>
              <a:latin typeface="Avenir"/>
              <a:ea typeface="Avenir"/>
              <a:cs typeface="Avenir"/>
              <a:sym typeface="Avenir"/>
            </a:endParaRPr>
          </a:p>
        </p:txBody>
      </p:sp>
      <p:sp>
        <p:nvSpPr>
          <p:cNvPr id="804" name="Google Shape;804;g6b69fc6eba_20_33"/>
          <p:cNvSpPr/>
          <p:nvPr/>
        </p:nvSpPr>
        <p:spPr>
          <a:xfrm>
            <a:off x="138923" y="1269025"/>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5" name="Google Shape;805;g6b69fc6eba_20_33"/>
          <p:cNvSpPr/>
          <p:nvPr/>
        </p:nvSpPr>
        <p:spPr>
          <a:xfrm>
            <a:off x="138923" y="2670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6" name="Google Shape;806;g6b69fc6eba_20_33"/>
          <p:cNvSpPr txBox="1"/>
          <p:nvPr/>
        </p:nvSpPr>
        <p:spPr>
          <a:xfrm>
            <a:off x="466750" y="1912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E_POP10</a:t>
            </a:r>
            <a:endParaRPr b="1" i="0" sz="2000" u="none" cap="none" strike="noStrike">
              <a:solidFill>
                <a:schemeClr val="lt1"/>
              </a:solidFill>
              <a:latin typeface="Avenir"/>
              <a:ea typeface="Avenir"/>
              <a:cs typeface="Avenir"/>
              <a:sym typeface="Avenir"/>
            </a:endParaRPr>
          </a:p>
        </p:txBody>
      </p:sp>
      <p:sp>
        <p:nvSpPr>
          <p:cNvPr id="807" name="Google Shape;807;g6b69fc6eba_20_33"/>
          <p:cNvSpPr txBox="1"/>
          <p:nvPr/>
        </p:nvSpPr>
        <p:spPr>
          <a:xfrm>
            <a:off x="509600" y="2599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E_NONFAMHH</a:t>
            </a:r>
            <a:endParaRPr b="1" i="0" sz="2000" u="none" cap="none" strike="noStrike">
              <a:solidFill>
                <a:schemeClr val="lt1"/>
              </a:solidFill>
              <a:latin typeface="Avenir"/>
              <a:ea typeface="Avenir"/>
              <a:cs typeface="Avenir"/>
              <a:sym typeface="Avenir"/>
            </a:endParaRPr>
          </a:p>
        </p:txBody>
      </p:sp>
      <p:sp>
        <p:nvSpPr>
          <p:cNvPr id="808" name="Google Shape;808;g6b69fc6eba_20_33"/>
          <p:cNvSpPr/>
          <p:nvPr/>
        </p:nvSpPr>
        <p:spPr>
          <a:xfrm>
            <a:off x="149973" y="4609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9" name="Google Shape;809;g6b69fc6eba_20_33"/>
          <p:cNvGrpSpPr/>
          <p:nvPr/>
        </p:nvGrpSpPr>
        <p:grpSpPr>
          <a:xfrm>
            <a:off x="144448" y="3237600"/>
            <a:ext cx="2901177" cy="418800"/>
            <a:chOff x="596123" y="2007700"/>
            <a:chExt cx="2901177" cy="418800"/>
          </a:xfrm>
        </p:grpSpPr>
        <p:sp>
          <p:nvSpPr>
            <p:cNvPr id="810" name="Google Shape;810;g6b69fc6eba_20_33"/>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1" name="Google Shape;811;g6b69fc6eba_20_33"/>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AreaBuilding</a:t>
              </a:r>
              <a:endParaRPr b="1" i="0" sz="2000" u="none" cap="none" strike="noStrike">
                <a:solidFill>
                  <a:schemeClr val="lt1"/>
                </a:solidFill>
                <a:latin typeface="Avenir"/>
                <a:ea typeface="Avenir"/>
                <a:cs typeface="Avenir"/>
                <a:sym typeface="Avenir"/>
              </a:endParaRPr>
            </a:p>
          </p:txBody>
        </p:sp>
      </p:grpSp>
      <p:sp>
        <p:nvSpPr>
          <p:cNvPr id="812" name="Google Shape;812;g6b69fc6eba_20_33"/>
          <p:cNvSpPr txBox="1"/>
          <p:nvPr/>
        </p:nvSpPr>
        <p:spPr>
          <a:xfrm>
            <a:off x="472275" y="3875775"/>
            <a:ext cx="29013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TaxAssessedValueTotal</a:t>
            </a:r>
            <a:endParaRPr b="1" i="0" sz="2000" u="none" cap="none" strike="noStrike">
              <a:solidFill>
                <a:schemeClr val="lt1"/>
              </a:solidFill>
              <a:latin typeface="Avenir"/>
              <a:ea typeface="Avenir"/>
              <a:cs typeface="Avenir"/>
              <a:sym typeface="Avenir"/>
            </a:endParaRPr>
          </a:p>
        </p:txBody>
      </p:sp>
      <p:sp>
        <p:nvSpPr>
          <p:cNvPr id="813" name="Google Shape;813;g6b69fc6eba_20_33"/>
          <p:cNvSpPr/>
          <p:nvPr/>
        </p:nvSpPr>
        <p:spPr>
          <a:xfrm>
            <a:off x="144448" y="3946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4" name="Google Shape;814;g6b69fc6eba_20_33"/>
          <p:cNvSpPr/>
          <p:nvPr/>
        </p:nvSpPr>
        <p:spPr>
          <a:xfrm>
            <a:off x="144448" y="5348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5" name="Google Shape;815;g6b69fc6eba_20_33"/>
          <p:cNvSpPr txBox="1"/>
          <p:nvPr/>
        </p:nvSpPr>
        <p:spPr>
          <a:xfrm>
            <a:off x="472275" y="4590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TaxMarketValueTotal</a:t>
            </a:r>
            <a:endParaRPr b="1" i="0" sz="2000" u="none" cap="none" strike="noStrike">
              <a:solidFill>
                <a:schemeClr val="lt1"/>
              </a:solidFill>
              <a:latin typeface="Avenir"/>
              <a:ea typeface="Avenir"/>
              <a:cs typeface="Avenir"/>
              <a:sym typeface="Avenir"/>
            </a:endParaRPr>
          </a:p>
        </p:txBody>
      </p:sp>
      <p:sp>
        <p:nvSpPr>
          <p:cNvPr id="816" name="Google Shape;816;g6b69fc6eba_20_33"/>
          <p:cNvSpPr txBox="1"/>
          <p:nvPr/>
        </p:nvSpPr>
        <p:spPr>
          <a:xfrm>
            <a:off x="515125" y="5277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E_MEDHHINC</a:t>
            </a:r>
            <a:endParaRPr b="1" i="0" sz="2000" u="none" cap="none" strike="noStrike">
              <a:solidFill>
                <a:schemeClr val="lt1"/>
              </a:solidFill>
              <a:latin typeface="Avenir"/>
              <a:ea typeface="Avenir"/>
              <a:cs typeface="Avenir"/>
              <a:sym typeface="Avenir"/>
            </a:endParaRPr>
          </a:p>
        </p:txBody>
      </p:sp>
      <p:sp>
        <p:nvSpPr>
          <p:cNvPr id="817" name="Google Shape;817;g6b69fc6eba_20_33"/>
          <p:cNvSpPr/>
          <p:nvPr/>
        </p:nvSpPr>
        <p:spPr>
          <a:xfrm>
            <a:off x="138923" y="5986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8" name="Google Shape;818;g6b69fc6eba_20_33"/>
          <p:cNvSpPr txBox="1"/>
          <p:nvPr/>
        </p:nvSpPr>
        <p:spPr>
          <a:xfrm>
            <a:off x="509600" y="5915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E_MEDVALOCC</a:t>
            </a:r>
            <a:endParaRPr b="1" i="0" sz="2000" u="none" cap="none" strike="noStrike">
              <a:solidFill>
                <a:schemeClr val="lt1"/>
              </a:solidFill>
              <a:latin typeface="Avenir"/>
              <a:ea typeface="Avenir"/>
              <a:cs typeface="Avenir"/>
              <a:sym typeface="Avenir"/>
            </a:endParaRPr>
          </a:p>
        </p:txBody>
      </p:sp>
      <p:sp>
        <p:nvSpPr>
          <p:cNvPr id="819" name="Google Shape;819;g6b69fc6eba_20_33"/>
          <p:cNvSpPr txBox="1"/>
          <p:nvPr/>
        </p:nvSpPr>
        <p:spPr>
          <a:xfrm>
            <a:off x="3857150" y="1199400"/>
            <a:ext cx="7328400" cy="3024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venir"/>
              <a:buChar char="●"/>
            </a:pPr>
            <a:r>
              <a:rPr b="1" lang="en-US" sz="2200">
                <a:latin typeface="Avenir"/>
                <a:ea typeface="Avenir"/>
                <a:cs typeface="Avenir"/>
                <a:sym typeface="Avenir"/>
              </a:rPr>
              <a:t>E_POV_TOTAL</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The more people there are in poverty, </a:t>
            </a:r>
            <a:r>
              <a:rPr b="1" lang="en-US" sz="2200">
                <a:solidFill>
                  <a:schemeClr val="dk1"/>
                </a:solidFill>
                <a:latin typeface="Avenir"/>
                <a:ea typeface="Avenir"/>
                <a:cs typeface="Avenir"/>
                <a:sym typeface="Avenir"/>
              </a:rPr>
              <a:t>the more likely a real estate would have a title defect.</a:t>
            </a:r>
            <a:endParaRPr b="1" sz="2200">
              <a:solidFill>
                <a:schemeClr val="dk1"/>
              </a:solidFill>
              <a:latin typeface="Avenir"/>
              <a:ea typeface="Avenir"/>
              <a:cs typeface="Avenir"/>
              <a:sym typeface="Avenir"/>
            </a:endParaRPr>
          </a:p>
          <a:p>
            <a:pPr indent="0" lvl="0" marL="45720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Possible drivers of title defects</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More people cannot afford real estate closing clerks or agents </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g6b69fc6eba_20_66"/>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825" name="Google Shape;825;g6b69fc6eba_20_66"/>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26" name="Google Shape;826;g6b69fc6eba_20_66"/>
          <p:cNvSpPr txBox="1"/>
          <p:nvPr/>
        </p:nvSpPr>
        <p:spPr>
          <a:xfrm>
            <a:off x="4194690" y="267250"/>
            <a:ext cx="71952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b="1" lang="en-US" sz="3000">
                <a:solidFill>
                  <a:schemeClr val="dk1"/>
                </a:solidFill>
                <a:latin typeface="Avenir"/>
                <a:ea typeface="Avenir"/>
                <a:cs typeface="Avenir"/>
                <a:sym typeface="Avenir"/>
              </a:rPr>
              <a:t>Population of 4/1/2010</a:t>
            </a:r>
            <a:endParaRPr b="1" sz="3000">
              <a:latin typeface="Avenir"/>
              <a:ea typeface="Avenir"/>
              <a:cs typeface="Avenir"/>
              <a:sym typeface="Avenir"/>
            </a:endParaRPr>
          </a:p>
        </p:txBody>
      </p:sp>
      <p:sp>
        <p:nvSpPr>
          <p:cNvPr id="827" name="Google Shape;827;g6b69fc6eba_20_6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828" name="Google Shape;828;g6b69fc6eba_20_66"/>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829" name="Google Shape;829;g6b69fc6eba_20_66"/>
          <p:cNvSpPr/>
          <p:nvPr/>
        </p:nvSpPr>
        <p:spPr>
          <a:xfrm>
            <a:off x="144448" y="2007803"/>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30" name="Google Shape;830;g6b69fc6eba_20_66"/>
          <p:cNvGrpSpPr/>
          <p:nvPr/>
        </p:nvGrpSpPr>
        <p:grpSpPr>
          <a:xfrm>
            <a:off x="138923" y="483700"/>
            <a:ext cx="2901177" cy="418800"/>
            <a:chOff x="596123" y="2160100"/>
            <a:chExt cx="2901177" cy="418800"/>
          </a:xfrm>
        </p:grpSpPr>
        <p:sp>
          <p:nvSpPr>
            <p:cNvPr id="831" name="Google Shape;831;g6b69fc6eba_20_66"/>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2" name="Google Shape;832;g6b69fc6eba_20_66"/>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E_DENSITY </a:t>
              </a:r>
              <a:endParaRPr b="1" i="0" sz="2000" u="none" cap="none" strike="noStrike">
                <a:solidFill>
                  <a:schemeClr val="lt1"/>
                </a:solidFill>
                <a:latin typeface="Avenir"/>
                <a:ea typeface="Avenir"/>
                <a:cs typeface="Avenir"/>
                <a:sym typeface="Avenir"/>
              </a:endParaRPr>
            </a:p>
          </p:txBody>
        </p:sp>
      </p:grpSp>
      <p:sp>
        <p:nvSpPr>
          <p:cNvPr id="833" name="Google Shape;833;g6b69fc6eba_20_66"/>
          <p:cNvSpPr txBox="1"/>
          <p:nvPr/>
        </p:nvSpPr>
        <p:spPr>
          <a:xfrm>
            <a:off x="466750" y="1198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E_POV_TOTAL</a:t>
            </a:r>
            <a:endParaRPr b="1" i="0" sz="2000" u="none" cap="none" strike="noStrike">
              <a:solidFill>
                <a:schemeClr val="lt1"/>
              </a:solidFill>
              <a:latin typeface="Avenir"/>
              <a:ea typeface="Avenir"/>
              <a:cs typeface="Avenir"/>
              <a:sym typeface="Avenir"/>
            </a:endParaRPr>
          </a:p>
        </p:txBody>
      </p:sp>
      <p:sp>
        <p:nvSpPr>
          <p:cNvPr id="834" name="Google Shape;834;g6b69fc6eba_20_66"/>
          <p:cNvSpPr/>
          <p:nvPr/>
        </p:nvSpPr>
        <p:spPr>
          <a:xfrm>
            <a:off x="138923" y="1269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5" name="Google Shape;835;g6b69fc6eba_20_66"/>
          <p:cNvSpPr/>
          <p:nvPr/>
        </p:nvSpPr>
        <p:spPr>
          <a:xfrm>
            <a:off x="138923" y="2670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6" name="Google Shape;836;g6b69fc6eba_20_66"/>
          <p:cNvSpPr txBox="1"/>
          <p:nvPr/>
        </p:nvSpPr>
        <p:spPr>
          <a:xfrm>
            <a:off x="466750" y="1912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E_POP10</a:t>
            </a:r>
            <a:endParaRPr b="1" i="0" sz="2000" u="none" cap="none" strike="noStrike">
              <a:solidFill>
                <a:schemeClr val="lt1"/>
              </a:solidFill>
              <a:latin typeface="Avenir"/>
              <a:ea typeface="Avenir"/>
              <a:cs typeface="Avenir"/>
              <a:sym typeface="Avenir"/>
            </a:endParaRPr>
          </a:p>
        </p:txBody>
      </p:sp>
      <p:sp>
        <p:nvSpPr>
          <p:cNvPr id="837" name="Google Shape;837;g6b69fc6eba_20_66"/>
          <p:cNvSpPr txBox="1"/>
          <p:nvPr/>
        </p:nvSpPr>
        <p:spPr>
          <a:xfrm>
            <a:off x="509600" y="2599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E_NONFAMHH</a:t>
            </a:r>
            <a:endParaRPr b="1" i="0" sz="2000" u="none" cap="none" strike="noStrike">
              <a:solidFill>
                <a:schemeClr val="lt1"/>
              </a:solidFill>
              <a:latin typeface="Avenir"/>
              <a:ea typeface="Avenir"/>
              <a:cs typeface="Avenir"/>
              <a:sym typeface="Avenir"/>
            </a:endParaRPr>
          </a:p>
        </p:txBody>
      </p:sp>
      <p:sp>
        <p:nvSpPr>
          <p:cNvPr id="838" name="Google Shape;838;g6b69fc6eba_20_66"/>
          <p:cNvSpPr/>
          <p:nvPr/>
        </p:nvSpPr>
        <p:spPr>
          <a:xfrm>
            <a:off x="149973" y="4609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39" name="Google Shape;839;g6b69fc6eba_20_66"/>
          <p:cNvGrpSpPr/>
          <p:nvPr/>
        </p:nvGrpSpPr>
        <p:grpSpPr>
          <a:xfrm>
            <a:off x="144448" y="3237600"/>
            <a:ext cx="2901177" cy="418800"/>
            <a:chOff x="596123" y="2007700"/>
            <a:chExt cx="2901177" cy="418800"/>
          </a:xfrm>
        </p:grpSpPr>
        <p:sp>
          <p:nvSpPr>
            <p:cNvPr id="840" name="Google Shape;840;g6b69fc6eba_20_66"/>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1" name="Google Shape;841;g6b69fc6eba_20_66"/>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AreaBuilding</a:t>
              </a:r>
              <a:endParaRPr b="1" i="0" sz="2000" u="none" cap="none" strike="noStrike">
                <a:solidFill>
                  <a:schemeClr val="lt1"/>
                </a:solidFill>
                <a:latin typeface="Avenir"/>
                <a:ea typeface="Avenir"/>
                <a:cs typeface="Avenir"/>
                <a:sym typeface="Avenir"/>
              </a:endParaRPr>
            </a:p>
          </p:txBody>
        </p:sp>
      </p:grpSp>
      <p:sp>
        <p:nvSpPr>
          <p:cNvPr id="842" name="Google Shape;842;g6b69fc6eba_20_66"/>
          <p:cNvSpPr txBox="1"/>
          <p:nvPr/>
        </p:nvSpPr>
        <p:spPr>
          <a:xfrm>
            <a:off x="472275" y="3875775"/>
            <a:ext cx="29013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TaxAssessedValueTotal</a:t>
            </a:r>
            <a:endParaRPr b="1" i="0" sz="2000" u="none" cap="none" strike="noStrike">
              <a:solidFill>
                <a:schemeClr val="lt1"/>
              </a:solidFill>
              <a:latin typeface="Avenir"/>
              <a:ea typeface="Avenir"/>
              <a:cs typeface="Avenir"/>
              <a:sym typeface="Avenir"/>
            </a:endParaRPr>
          </a:p>
        </p:txBody>
      </p:sp>
      <p:sp>
        <p:nvSpPr>
          <p:cNvPr id="843" name="Google Shape;843;g6b69fc6eba_20_66"/>
          <p:cNvSpPr/>
          <p:nvPr/>
        </p:nvSpPr>
        <p:spPr>
          <a:xfrm>
            <a:off x="144448" y="3946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4" name="Google Shape;844;g6b69fc6eba_20_66"/>
          <p:cNvSpPr/>
          <p:nvPr/>
        </p:nvSpPr>
        <p:spPr>
          <a:xfrm>
            <a:off x="144448" y="5348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5" name="Google Shape;845;g6b69fc6eba_20_66"/>
          <p:cNvSpPr txBox="1"/>
          <p:nvPr/>
        </p:nvSpPr>
        <p:spPr>
          <a:xfrm>
            <a:off x="472275" y="4590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TaxMarketValueTotal</a:t>
            </a:r>
            <a:endParaRPr b="1" i="0" sz="2000" u="none" cap="none" strike="noStrike">
              <a:solidFill>
                <a:schemeClr val="lt1"/>
              </a:solidFill>
              <a:latin typeface="Avenir"/>
              <a:ea typeface="Avenir"/>
              <a:cs typeface="Avenir"/>
              <a:sym typeface="Avenir"/>
            </a:endParaRPr>
          </a:p>
        </p:txBody>
      </p:sp>
      <p:sp>
        <p:nvSpPr>
          <p:cNvPr id="846" name="Google Shape;846;g6b69fc6eba_20_66"/>
          <p:cNvSpPr txBox="1"/>
          <p:nvPr/>
        </p:nvSpPr>
        <p:spPr>
          <a:xfrm>
            <a:off x="515125" y="5277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E_MEDHHINC</a:t>
            </a:r>
            <a:endParaRPr b="1" i="0" sz="2000" u="none" cap="none" strike="noStrike">
              <a:solidFill>
                <a:schemeClr val="lt1"/>
              </a:solidFill>
              <a:latin typeface="Avenir"/>
              <a:ea typeface="Avenir"/>
              <a:cs typeface="Avenir"/>
              <a:sym typeface="Avenir"/>
            </a:endParaRPr>
          </a:p>
        </p:txBody>
      </p:sp>
      <p:sp>
        <p:nvSpPr>
          <p:cNvPr id="847" name="Google Shape;847;g6b69fc6eba_20_66"/>
          <p:cNvSpPr/>
          <p:nvPr/>
        </p:nvSpPr>
        <p:spPr>
          <a:xfrm>
            <a:off x="138923" y="5986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8" name="Google Shape;848;g6b69fc6eba_20_66"/>
          <p:cNvSpPr txBox="1"/>
          <p:nvPr/>
        </p:nvSpPr>
        <p:spPr>
          <a:xfrm>
            <a:off x="509600" y="5915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E_MEDVALOCC</a:t>
            </a:r>
            <a:endParaRPr b="1" i="0" sz="2000" u="none" cap="none" strike="noStrike">
              <a:solidFill>
                <a:schemeClr val="lt1"/>
              </a:solidFill>
              <a:latin typeface="Avenir"/>
              <a:ea typeface="Avenir"/>
              <a:cs typeface="Avenir"/>
              <a:sym typeface="Avenir"/>
            </a:endParaRPr>
          </a:p>
        </p:txBody>
      </p:sp>
      <p:sp>
        <p:nvSpPr>
          <p:cNvPr id="849" name="Google Shape;849;g6b69fc6eba_20_66"/>
          <p:cNvSpPr txBox="1"/>
          <p:nvPr/>
        </p:nvSpPr>
        <p:spPr>
          <a:xfrm>
            <a:off x="3857150" y="1199400"/>
            <a:ext cx="7328400" cy="4860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venir"/>
              <a:buChar char="●"/>
            </a:pPr>
            <a:r>
              <a:rPr b="1" lang="en-US" sz="2200">
                <a:latin typeface="Avenir"/>
                <a:ea typeface="Avenir"/>
                <a:cs typeface="Avenir"/>
                <a:sym typeface="Avenir"/>
              </a:rPr>
              <a:t>E_POP10</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The higher the population, t</a:t>
            </a:r>
            <a:r>
              <a:rPr b="1" lang="en-US" sz="2200">
                <a:solidFill>
                  <a:schemeClr val="dk1"/>
                </a:solidFill>
                <a:latin typeface="Avenir"/>
                <a:ea typeface="Avenir"/>
                <a:cs typeface="Avenir"/>
                <a:sym typeface="Avenir"/>
              </a:rPr>
              <a:t>he more likely a real estate would have a title defect.</a:t>
            </a:r>
            <a:endParaRPr b="1" sz="2200">
              <a:solidFill>
                <a:schemeClr val="dk1"/>
              </a:solidFill>
              <a:latin typeface="Avenir"/>
              <a:ea typeface="Avenir"/>
              <a:cs typeface="Avenir"/>
              <a:sym typeface="Avenir"/>
            </a:endParaRPr>
          </a:p>
          <a:p>
            <a:pPr indent="0" lvl="0" marL="45720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Possible drivers of title defects</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Greater demands for real estates translates to more real estate transactions, which breed more occurrences of title defects</a:t>
            </a:r>
            <a:endParaRPr b="1" sz="2200">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g6b69fc6eba_20_97"/>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855" name="Google Shape;855;g6b69fc6eba_20_97"/>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56" name="Google Shape;856;g6b69fc6eba_20_97"/>
          <p:cNvSpPr txBox="1"/>
          <p:nvPr/>
        </p:nvSpPr>
        <p:spPr>
          <a:xfrm>
            <a:off x="4194690" y="267250"/>
            <a:ext cx="71952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b="1" lang="en-US" sz="3000">
                <a:solidFill>
                  <a:schemeClr val="dk1"/>
                </a:solidFill>
                <a:latin typeface="Avenir"/>
                <a:ea typeface="Avenir"/>
                <a:cs typeface="Avenir"/>
                <a:sym typeface="Avenir"/>
              </a:rPr>
              <a:t>Non-Family Households</a:t>
            </a:r>
            <a:endParaRPr b="1" sz="3000">
              <a:latin typeface="Avenir"/>
              <a:ea typeface="Avenir"/>
              <a:cs typeface="Avenir"/>
              <a:sym typeface="Avenir"/>
            </a:endParaRPr>
          </a:p>
        </p:txBody>
      </p:sp>
      <p:sp>
        <p:nvSpPr>
          <p:cNvPr id="857" name="Google Shape;857;g6b69fc6eba_20_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858" name="Google Shape;858;g6b69fc6eba_20_97"/>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859" name="Google Shape;859;g6b69fc6eba_20_97"/>
          <p:cNvSpPr/>
          <p:nvPr/>
        </p:nvSpPr>
        <p:spPr>
          <a:xfrm>
            <a:off x="144448" y="2007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60" name="Google Shape;860;g6b69fc6eba_20_97"/>
          <p:cNvGrpSpPr/>
          <p:nvPr/>
        </p:nvGrpSpPr>
        <p:grpSpPr>
          <a:xfrm>
            <a:off x="138923" y="483700"/>
            <a:ext cx="2901177" cy="418800"/>
            <a:chOff x="596123" y="2160100"/>
            <a:chExt cx="2901177" cy="418800"/>
          </a:xfrm>
        </p:grpSpPr>
        <p:sp>
          <p:nvSpPr>
            <p:cNvPr id="861" name="Google Shape;861;g6b69fc6eba_20_97"/>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2" name="Google Shape;862;g6b69fc6eba_20_97"/>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E_DENSITY </a:t>
              </a:r>
              <a:endParaRPr b="1" i="0" sz="2000" u="none" cap="none" strike="noStrike">
                <a:solidFill>
                  <a:schemeClr val="lt1"/>
                </a:solidFill>
                <a:latin typeface="Avenir"/>
                <a:ea typeface="Avenir"/>
                <a:cs typeface="Avenir"/>
                <a:sym typeface="Avenir"/>
              </a:endParaRPr>
            </a:p>
          </p:txBody>
        </p:sp>
      </p:grpSp>
      <p:sp>
        <p:nvSpPr>
          <p:cNvPr id="863" name="Google Shape;863;g6b69fc6eba_20_97"/>
          <p:cNvSpPr txBox="1"/>
          <p:nvPr/>
        </p:nvSpPr>
        <p:spPr>
          <a:xfrm>
            <a:off x="466750" y="1198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E_POV_TOTAL</a:t>
            </a:r>
            <a:endParaRPr b="1" i="0" sz="2000" u="none" cap="none" strike="noStrike">
              <a:solidFill>
                <a:schemeClr val="lt1"/>
              </a:solidFill>
              <a:latin typeface="Avenir"/>
              <a:ea typeface="Avenir"/>
              <a:cs typeface="Avenir"/>
              <a:sym typeface="Avenir"/>
            </a:endParaRPr>
          </a:p>
        </p:txBody>
      </p:sp>
      <p:sp>
        <p:nvSpPr>
          <p:cNvPr id="864" name="Google Shape;864;g6b69fc6eba_20_97"/>
          <p:cNvSpPr/>
          <p:nvPr/>
        </p:nvSpPr>
        <p:spPr>
          <a:xfrm>
            <a:off x="138923" y="1269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5" name="Google Shape;865;g6b69fc6eba_20_97"/>
          <p:cNvSpPr/>
          <p:nvPr/>
        </p:nvSpPr>
        <p:spPr>
          <a:xfrm>
            <a:off x="138923" y="2670378"/>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6" name="Google Shape;866;g6b69fc6eba_20_97"/>
          <p:cNvSpPr txBox="1"/>
          <p:nvPr/>
        </p:nvSpPr>
        <p:spPr>
          <a:xfrm>
            <a:off x="466750" y="1912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E_POP10</a:t>
            </a:r>
            <a:endParaRPr b="1" i="0" sz="2000" u="none" cap="none" strike="noStrike">
              <a:solidFill>
                <a:schemeClr val="lt1"/>
              </a:solidFill>
              <a:latin typeface="Avenir"/>
              <a:ea typeface="Avenir"/>
              <a:cs typeface="Avenir"/>
              <a:sym typeface="Avenir"/>
            </a:endParaRPr>
          </a:p>
        </p:txBody>
      </p:sp>
      <p:sp>
        <p:nvSpPr>
          <p:cNvPr id="867" name="Google Shape;867;g6b69fc6eba_20_97"/>
          <p:cNvSpPr txBox="1"/>
          <p:nvPr/>
        </p:nvSpPr>
        <p:spPr>
          <a:xfrm>
            <a:off x="509600" y="2599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E_NONFAMHH</a:t>
            </a:r>
            <a:endParaRPr b="1" i="0" sz="2000" u="none" cap="none" strike="noStrike">
              <a:solidFill>
                <a:schemeClr val="lt1"/>
              </a:solidFill>
              <a:latin typeface="Avenir"/>
              <a:ea typeface="Avenir"/>
              <a:cs typeface="Avenir"/>
              <a:sym typeface="Avenir"/>
            </a:endParaRPr>
          </a:p>
        </p:txBody>
      </p:sp>
      <p:sp>
        <p:nvSpPr>
          <p:cNvPr id="868" name="Google Shape;868;g6b69fc6eba_20_97"/>
          <p:cNvSpPr/>
          <p:nvPr/>
        </p:nvSpPr>
        <p:spPr>
          <a:xfrm>
            <a:off x="149973" y="4609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69" name="Google Shape;869;g6b69fc6eba_20_97"/>
          <p:cNvGrpSpPr/>
          <p:nvPr/>
        </p:nvGrpSpPr>
        <p:grpSpPr>
          <a:xfrm>
            <a:off x="144448" y="3237600"/>
            <a:ext cx="2901177" cy="418800"/>
            <a:chOff x="596123" y="2007700"/>
            <a:chExt cx="2901177" cy="418800"/>
          </a:xfrm>
        </p:grpSpPr>
        <p:sp>
          <p:nvSpPr>
            <p:cNvPr id="870" name="Google Shape;870;g6b69fc6eba_20_97"/>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1" name="Google Shape;871;g6b69fc6eba_20_97"/>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AreaBuilding</a:t>
              </a:r>
              <a:endParaRPr b="1" i="0" sz="2000" u="none" cap="none" strike="noStrike">
                <a:solidFill>
                  <a:schemeClr val="lt1"/>
                </a:solidFill>
                <a:latin typeface="Avenir"/>
                <a:ea typeface="Avenir"/>
                <a:cs typeface="Avenir"/>
                <a:sym typeface="Avenir"/>
              </a:endParaRPr>
            </a:p>
          </p:txBody>
        </p:sp>
      </p:grpSp>
      <p:sp>
        <p:nvSpPr>
          <p:cNvPr id="872" name="Google Shape;872;g6b69fc6eba_20_97"/>
          <p:cNvSpPr txBox="1"/>
          <p:nvPr/>
        </p:nvSpPr>
        <p:spPr>
          <a:xfrm>
            <a:off x="472275" y="3875775"/>
            <a:ext cx="29013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TaxAssessedValueTotal</a:t>
            </a:r>
            <a:endParaRPr b="1" i="0" sz="2000" u="none" cap="none" strike="noStrike">
              <a:solidFill>
                <a:schemeClr val="lt1"/>
              </a:solidFill>
              <a:latin typeface="Avenir"/>
              <a:ea typeface="Avenir"/>
              <a:cs typeface="Avenir"/>
              <a:sym typeface="Avenir"/>
            </a:endParaRPr>
          </a:p>
        </p:txBody>
      </p:sp>
      <p:sp>
        <p:nvSpPr>
          <p:cNvPr id="873" name="Google Shape;873;g6b69fc6eba_20_97"/>
          <p:cNvSpPr/>
          <p:nvPr/>
        </p:nvSpPr>
        <p:spPr>
          <a:xfrm>
            <a:off x="144448" y="3946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4" name="Google Shape;874;g6b69fc6eba_20_97"/>
          <p:cNvSpPr/>
          <p:nvPr/>
        </p:nvSpPr>
        <p:spPr>
          <a:xfrm>
            <a:off x="144448" y="5348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5" name="Google Shape;875;g6b69fc6eba_20_97"/>
          <p:cNvSpPr txBox="1"/>
          <p:nvPr/>
        </p:nvSpPr>
        <p:spPr>
          <a:xfrm>
            <a:off x="472275" y="4590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TaxMarketValueTotal</a:t>
            </a:r>
            <a:endParaRPr b="1" i="0" sz="2000" u="none" cap="none" strike="noStrike">
              <a:solidFill>
                <a:schemeClr val="lt1"/>
              </a:solidFill>
              <a:latin typeface="Avenir"/>
              <a:ea typeface="Avenir"/>
              <a:cs typeface="Avenir"/>
              <a:sym typeface="Avenir"/>
            </a:endParaRPr>
          </a:p>
        </p:txBody>
      </p:sp>
      <p:sp>
        <p:nvSpPr>
          <p:cNvPr id="876" name="Google Shape;876;g6b69fc6eba_20_97"/>
          <p:cNvSpPr txBox="1"/>
          <p:nvPr/>
        </p:nvSpPr>
        <p:spPr>
          <a:xfrm>
            <a:off x="515125" y="5277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E_MEDHHINC</a:t>
            </a:r>
            <a:endParaRPr b="1" i="0" sz="2000" u="none" cap="none" strike="noStrike">
              <a:solidFill>
                <a:schemeClr val="lt1"/>
              </a:solidFill>
              <a:latin typeface="Avenir"/>
              <a:ea typeface="Avenir"/>
              <a:cs typeface="Avenir"/>
              <a:sym typeface="Avenir"/>
            </a:endParaRPr>
          </a:p>
        </p:txBody>
      </p:sp>
      <p:sp>
        <p:nvSpPr>
          <p:cNvPr id="877" name="Google Shape;877;g6b69fc6eba_20_97"/>
          <p:cNvSpPr/>
          <p:nvPr/>
        </p:nvSpPr>
        <p:spPr>
          <a:xfrm>
            <a:off x="138923" y="5986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8" name="Google Shape;878;g6b69fc6eba_20_97"/>
          <p:cNvSpPr txBox="1"/>
          <p:nvPr/>
        </p:nvSpPr>
        <p:spPr>
          <a:xfrm>
            <a:off x="509600" y="5915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E_MEDVALOCC</a:t>
            </a:r>
            <a:endParaRPr b="1" i="0" sz="2000" u="none" cap="none" strike="noStrike">
              <a:solidFill>
                <a:schemeClr val="lt1"/>
              </a:solidFill>
              <a:latin typeface="Avenir"/>
              <a:ea typeface="Avenir"/>
              <a:cs typeface="Avenir"/>
              <a:sym typeface="Avenir"/>
            </a:endParaRPr>
          </a:p>
        </p:txBody>
      </p:sp>
      <p:sp>
        <p:nvSpPr>
          <p:cNvPr id="879" name="Google Shape;879;g6b69fc6eba_20_97"/>
          <p:cNvSpPr txBox="1"/>
          <p:nvPr/>
        </p:nvSpPr>
        <p:spPr>
          <a:xfrm>
            <a:off x="3857150" y="1199400"/>
            <a:ext cx="7328400" cy="4860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venir"/>
              <a:buChar char="●"/>
            </a:pPr>
            <a:r>
              <a:rPr b="1" lang="en-US" sz="2200">
                <a:latin typeface="Avenir"/>
                <a:ea typeface="Avenir"/>
                <a:cs typeface="Avenir"/>
                <a:sym typeface="Avenir"/>
              </a:rPr>
              <a:t>E_NONFAMHH</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Non-family households are more likely to be involved in title defects</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Possible drivers of title defects</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Families are more prudent and more risk-averse </a:t>
            </a:r>
            <a:endParaRPr b="1" sz="2200">
              <a:latin typeface="Avenir"/>
              <a:ea typeface="Avenir"/>
              <a:cs typeface="Avenir"/>
              <a:sym typeface="Avenir"/>
            </a:endParaRPr>
          </a:p>
          <a:p>
            <a:pPr indent="0" lvl="0" marL="457200" marR="0" rtl="0" algn="l">
              <a:lnSpc>
                <a:spcPct val="100000"/>
              </a:lnSpc>
              <a:spcBef>
                <a:spcPts val="0"/>
              </a:spcBef>
              <a:spcAft>
                <a:spcPts val="0"/>
              </a:spcAft>
              <a:buNone/>
            </a:pPr>
            <a:r>
              <a:t/>
            </a:r>
            <a:endParaRPr b="1" sz="2200">
              <a:latin typeface="Avenir"/>
              <a:ea typeface="Avenir"/>
              <a:cs typeface="Avenir"/>
              <a:sym typeface="Aveni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g6b69fc6eba_20_128"/>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885" name="Google Shape;885;g6b69fc6eba_20_128"/>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86" name="Google Shape;886;g6b69fc6eba_20_128"/>
          <p:cNvSpPr txBox="1"/>
          <p:nvPr/>
        </p:nvSpPr>
        <p:spPr>
          <a:xfrm>
            <a:off x="4042302" y="267250"/>
            <a:ext cx="83637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b="1" lang="en-US" sz="2800">
                <a:solidFill>
                  <a:schemeClr val="dk1"/>
                </a:solidFill>
                <a:latin typeface="Avenir"/>
                <a:ea typeface="Avenir"/>
                <a:cs typeface="Avenir"/>
                <a:sym typeface="Avenir"/>
              </a:rPr>
              <a:t>Living Square Ft of All Structures on The Property</a:t>
            </a:r>
            <a:endParaRPr b="1" sz="2800">
              <a:latin typeface="Avenir"/>
              <a:ea typeface="Avenir"/>
              <a:cs typeface="Avenir"/>
              <a:sym typeface="Avenir"/>
            </a:endParaRPr>
          </a:p>
        </p:txBody>
      </p:sp>
      <p:sp>
        <p:nvSpPr>
          <p:cNvPr id="887" name="Google Shape;887;g6b69fc6eba_20_1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888" name="Google Shape;888;g6b69fc6eba_20_128"/>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889" name="Google Shape;889;g6b69fc6eba_20_128"/>
          <p:cNvSpPr/>
          <p:nvPr/>
        </p:nvSpPr>
        <p:spPr>
          <a:xfrm>
            <a:off x="144448" y="2007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90" name="Google Shape;890;g6b69fc6eba_20_128"/>
          <p:cNvGrpSpPr/>
          <p:nvPr/>
        </p:nvGrpSpPr>
        <p:grpSpPr>
          <a:xfrm>
            <a:off x="138923" y="483700"/>
            <a:ext cx="2901177" cy="418800"/>
            <a:chOff x="596123" y="2160100"/>
            <a:chExt cx="2901177" cy="418800"/>
          </a:xfrm>
        </p:grpSpPr>
        <p:sp>
          <p:nvSpPr>
            <p:cNvPr id="891" name="Google Shape;891;g6b69fc6eba_20_128"/>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2" name="Google Shape;892;g6b69fc6eba_20_128"/>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E_DENSITY </a:t>
              </a:r>
              <a:endParaRPr b="1" i="0" sz="2000" u="none" cap="none" strike="noStrike">
                <a:solidFill>
                  <a:schemeClr val="lt1"/>
                </a:solidFill>
                <a:latin typeface="Avenir"/>
                <a:ea typeface="Avenir"/>
                <a:cs typeface="Avenir"/>
                <a:sym typeface="Avenir"/>
              </a:endParaRPr>
            </a:p>
          </p:txBody>
        </p:sp>
      </p:grpSp>
      <p:sp>
        <p:nvSpPr>
          <p:cNvPr id="893" name="Google Shape;893;g6b69fc6eba_20_128"/>
          <p:cNvSpPr txBox="1"/>
          <p:nvPr/>
        </p:nvSpPr>
        <p:spPr>
          <a:xfrm>
            <a:off x="466750" y="1198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E_POV_TOTAL</a:t>
            </a:r>
            <a:endParaRPr b="1" i="0" sz="2000" u="none" cap="none" strike="noStrike">
              <a:solidFill>
                <a:schemeClr val="lt1"/>
              </a:solidFill>
              <a:latin typeface="Avenir"/>
              <a:ea typeface="Avenir"/>
              <a:cs typeface="Avenir"/>
              <a:sym typeface="Avenir"/>
            </a:endParaRPr>
          </a:p>
        </p:txBody>
      </p:sp>
      <p:sp>
        <p:nvSpPr>
          <p:cNvPr id="894" name="Google Shape;894;g6b69fc6eba_20_128"/>
          <p:cNvSpPr/>
          <p:nvPr/>
        </p:nvSpPr>
        <p:spPr>
          <a:xfrm>
            <a:off x="138923" y="1269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5" name="Google Shape;895;g6b69fc6eba_20_128"/>
          <p:cNvSpPr/>
          <p:nvPr/>
        </p:nvSpPr>
        <p:spPr>
          <a:xfrm>
            <a:off x="138923" y="2670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6" name="Google Shape;896;g6b69fc6eba_20_128"/>
          <p:cNvSpPr txBox="1"/>
          <p:nvPr/>
        </p:nvSpPr>
        <p:spPr>
          <a:xfrm>
            <a:off x="466750" y="1912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E_POP10</a:t>
            </a:r>
            <a:endParaRPr b="1" i="0" sz="2000" u="none" cap="none" strike="noStrike">
              <a:solidFill>
                <a:schemeClr val="lt1"/>
              </a:solidFill>
              <a:latin typeface="Avenir"/>
              <a:ea typeface="Avenir"/>
              <a:cs typeface="Avenir"/>
              <a:sym typeface="Avenir"/>
            </a:endParaRPr>
          </a:p>
        </p:txBody>
      </p:sp>
      <p:sp>
        <p:nvSpPr>
          <p:cNvPr id="897" name="Google Shape;897;g6b69fc6eba_20_128"/>
          <p:cNvSpPr txBox="1"/>
          <p:nvPr/>
        </p:nvSpPr>
        <p:spPr>
          <a:xfrm>
            <a:off x="509600" y="2599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E_NONFAMHH</a:t>
            </a:r>
            <a:endParaRPr b="1" i="0" sz="2000" u="none" cap="none" strike="noStrike">
              <a:solidFill>
                <a:schemeClr val="lt1"/>
              </a:solidFill>
              <a:latin typeface="Avenir"/>
              <a:ea typeface="Avenir"/>
              <a:cs typeface="Avenir"/>
              <a:sym typeface="Avenir"/>
            </a:endParaRPr>
          </a:p>
        </p:txBody>
      </p:sp>
      <p:sp>
        <p:nvSpPr>
          <p:cNvPr id="898" name="Google Shape;898;g6b69fc6eba_20_128"/>
          <p:cNvSpPr/>
          <p:nvPr/>
        </p:nvSpPr>
        <p:spPr>
          <a:xfrm>
            <a:off x="149973" y="4609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99" name="Google Shape;899;g6b69fc6eba_20_128"/>
          <p:cNvGrpSpPr/>
          <p:nvPr/>
        </p:nvGrpSpPr>
        <p:grpSpPr>
          <a:xfrm>
            <a:off x="144448" y="3237600"/>
            <a:ext cx="2901177" cy="418800"/>
            <a:chOff x="596123" y="2007700"/>
            <a:chExt cx="2901177" cy="418800"/>
          </a:xfrm>
        </p:grpSpPr>
        <p:sp>
          <p:nvSpPr>
            <p:cNvPr id="900" name="Google Shape;900;g6b69fc6eba_20_128"/>
            <p:cNvSpPr/>
            <p:nvPr/>
          </p:nvSpPr>
          <p:spPr>
            <a:xfrm>
              <a:off x="596123" y="2078650"/>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1" name="Google Shape;901;g6b69fc6eba_20_128"/>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AreaBuilding</a:t>
              </a:r>
              <a:endParaRPr b="1" i="0" sz="2000" u="none" cap="none" strike="noStrike">
                <a:solidFill>
                  <a:schemeClr val="lt1"/>
                </a:solidFill>
                <a:latin typeface="Avenir"/>
                <a:ea typeface="Avenir"/>
                <a:cs typeface="Avenir"/>
                <a:sym typeface="Avenir"/>
              </a:endParaRPr>
            </a:p>
          </p:txBody>
        </p:sp>
      </p:grpSp>
      <p:sp>
        <p:nvSpPr>
          <p:cNvPr id="902" name="Google Shape;902;g6b69fc6eba_20_128"/>
          <p:cNvSpPr txBox="1"/>
          <p:nvPr/>
        </p:nvSpPr>
        <p:spPr>
          <a:xfrm>
            <a:off x="472275" y="3875775"/>
            <a:ext cx="29013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TaxAssessedValueTotal</a:t>
            </a:r>
            <a:endParaRPr b="1" i="0" sz="2000" u="none" cap="none" strike="noStrike">
              <a:solidFill>
                <a:schemeClr val="lt1"/>
              </a:solidFill>
              <a:latin typeface="Avenir"/>
              <a:ea typeface="Avenir"/>
              <a:cs typeface="Avenir"/>
              <a:sym typeface="Avenir"/>
            </a:endParaRPr>
          </a:p>
        </p:txBody>
      </p:sp>
      <p:sp>
        <p:nvSpPr>
          <p:cNvPr id="903" name="Google Shape;903;g6b69fc6eba_20_128"/>
          <p:cNvSpPr/>
          <p:nvPr/>
        </p:nvSpPr>
        <p:spPr>
          <a:xfrm>
            <a:off x="144448" y="3946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4" name="Google Shape;904;g6b69fc6eba_20_128"/>
          <p:cNvSpPr/>
          <p:nvPr/>
        </p:nvSpPr>
        <p:spPr>
          <a:xfrm>
            <a:off x="144448" y="5348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5" name="Google Shape;905;g6b69fc6eba_20_128"/>
          <p:cNvSpPr txBox="1"/>
          <p:nvPr/>
        </p:nvSpPr>
        <p:spPr>
          <a:xfrm>
            <a:off x="472275" y="4590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TaxMarketValueTotal</a:t>
            </a:r>
            <a:endParaRPr b="1" i="0" sz="2000" u="none" cap="none" strike="noStrike">
              <a:solidFill>
                <a:schemeClr val="lt1"/>
              </a:solidFill>
              <a:latin typeface="Avenir"/>
              <a:ea typeface="Avenir"/>
              <a:cs typeface="Avenir"/>
              <a:sym typeface="Avenir"/>
            </a:endParaRPr>
          </a:p>
        </p:txBody>
      </p:sp>
      <p:sp>
        <p:nvSpPr>
          <p:cNvPr id="906" name="Google Shape;906;g6b69fc6eba_20_128"/>
          <p:cNvSpPr txBox="1"/>
          <p:nvPr/>
        </p:nvSpPr>
        <p:spPr>
          <a:xfrm>
            <a:off x="515125" y="5277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E_MEDHHINC</a:t>
            </a:r>
            <a:endParaRPr b="1" i="0" sz="2000" u="none" cap="none" strike="noStrike">
              <a:solidFill>
                <a:schemeClr val="lt1"/>
              </a:solidFill>
              <a:latin typeface="Avenir"/>
              <a:ea typeface="Avenir"/>
              <a:cs typeface="Avenir"/>
              <a:sym typeface="Avenir"/>
            </a:endParaRPr>
          </a:p>
        </p:txBody>
      </p:sp>
      <p:sp>
        <p:nvSpPr>
          <p:cNvPr id="907" name="Google Shape;907;g6b69fc6eba_20_128"/>
          <p:cNvSpPr/>
          <p:nvPr/>
        </p:nvSpPr>
        <p:spPr>
          <a:xfrm>
            <a:off x="138923" y="5986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8" name="Google Shape;908;g6b69fc6eba_20_128"/>
          <p:cNvSpPr txBox="1"/>
          <p:nvPr/>
        </p:nvSpPr>
        <p:spPr>
          <a:xfrm>
            <a:off x="509600" y="5915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E_MEDVALOCC</a:t>
            </a:r>
            <a:endParaRPr b="1" i="0" sz="2000" u="none" cap="none" strike="noStrike">
              <a:solidFill>
                <a:schemeClr val="lt1"/>
              </a:solidFill>
              <a:latin typeface="Avenir"/>
              <a:ea typeface="Avenir"/>
              <a:cs typeface="Avenir"/>
              <a:sym typeface="Avenir"/>
            </a:endParaRPr>
          </a:p>
        </p:txBody>
      </p:sp>
      <p:sp>
        <p:nvSpPr>
          <p:cNvPr id="909" name="Google Shape;909;g6b69fc6eba_20_128"/>
          <p:cNvSpPr txBox="1"/>
          <p:nvPr/>
        </p:nvSpPr>
        <p:spPr>
          <a:xfrm>
            <a:off x="3857150" y="1199400"/>
            <a:ext cx="7328400" cy="4860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venir"/>
              <a:buChar char="●"/>
            </a:pPr>
            <a:r>
              <a:rPr b="1" lang="en-US" sz="2200">
                <a:latin typeface="Avenir"/>
                <a:ea typeface="Avenir"/>
                <a:cs typeface="Avenir"/>
                <a:sym typeface="Avenir"/>
              </a:rPr>
              <a:t>AreaBuilding</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The larger the living square the property has, the more likely a real estate would have a title defect.</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Possible drivers of title defects</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L</a:t>
            </a:r>
            <a:r>
              <a:rPr b="1" lang="en-US" sz="2200">
                <a:latin typeface="Avenir"/>
                <a:ea typeface="Avenir"/>
                <a:cs typeface="Avenir"/>
                <a:sym typeface="Avenir"/>
              </a:rPr>
              <a:t>arge living areas of property brings more profits, and it involves more people and more business.</a:t>
            </a:r>
            <a:r>
              <a:rPr b="1" lang="en-US" sz="2200">
                <a:latin typeface="Avenir"/>
                <a:ea typeface="Avenir"/>
                <a:cs typeface="Avenir"/>
                <a:sym typeface="Avenir"/>
              </a:rPr>
              <a:t> </a:t>
            </a:r>
            <a:endParaRPr b="1" sz="2200">
              <a:latin typeface="Avenir"/>
              <a:ea typeface="Avenir"/>
              <a:cs typeface="Avenir"/>
              <a:sym typeface="Avenir"/>
            </a:endParaRPr>
          </a:p>
          <a:p>
            <a:pPr indent="0" lvl="0" marL="457200" marR="0" rtl="0" algn="l">
              <a:lnSpc>
                <a:spcPct val="100000"/>
              </a:lnSpc>
              <a:spcBef>
                <a:spcPts val="0"/>
              </a:spcBef>
              <a:spcAft>
                <a:spcPts val="0"/>
              </a:spcAft>
              <a:buNone/>
            </a:pPr>
            <a:r>
              <a:t/>
            </a:r>
            <a:endParaRPr b="1" sz="2200">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g6b69fc6eba_20_158"/>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915" name="Google Shape;915;g6b69fc6eba_20_158"/>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6" name="Google Shape;916;g6b69fc6eba_20_158"/>
          <p:cNvSpPr txBox="1"/>
          <p:nvPr/>
        </p:nvSpPr>
        <p:spPr>
          <a:xfrm>
            <a:off x="4194702" y="267250"/>
            <a:ext cx="83637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b="1" lang="en-US" sz="3000">
                <a:solidFill>
                  <a:schemeClr val="dk1"/>
                </a:solidFill>
                <a:latin typeface="Avenir"/>
                <a:ea typeface="Avenir"/>
                <a:cs typeface="Avenir"/>
                <a:sym typeface="Avenir"/>
              </a:rPr>
              <a:t>Total Assessed Value</a:t>
            </a:r>
            <a:endParaRPr b="1" sz="3000">
              <a:latin typeface="Avenir"/>
              <a:ea typeface="Avenir"/>
              <a:cs typeface="Avenir"/>
              <a:sym typeface="Avenir"/>
            </a:endParaRPr>
          </a:p>
        </p:txBody>
      </p:sp>
      <p:sp>
        <p:nvSpPr>
          <p:cNvPr id="917" name="Google Shape;917;g6b69fc6eba_20_1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18" name="Google Shape;918;g6b69fc6eba_20_158"/>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919" name="Google Shape;919;g6b69fc6eba_20_158"/>
          <p:cNvSpPr/>
          <p:nvPr/>
        </p:nvSpPr>
        <p:spPr>
          <a:xfrm>
            <a:off x="144448" y="2007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20" name="Google Shape;920;g6b69fc6eba_20_158"/>
          <p:cNvGrpSpPr/>
          <p:nvPr/>
        </p:nvGrpSpPr>
        <p:grpSpPr>
          <a:xfrm>
            <a:off x="138923" y="483700"/>
            <a:ext cx="2901177" cy="418800"/>
            <a:chOff x="596123" y="2160100"/>
            <a:chExt cx="2901177" cy="418800"/>
          </a:xfrm>
        </p:grpSpPr>
        <p:sp>
          <p:nvSpPr>
            <p:cNvPr id="921" name="Google Shape;921;g6b69fc6eba_20_158"/>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2" name="Google Shape;922;g6b69fc6eba_20_158"/>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E_DENSITY </a:t>
              </a:r>
              <a:endParaRPr b="1" i="0" sz="2000" u="none" cap="none" strike="noStrike">
                <a:solidFill>
                  <a:schemeClr val="lt1"/>
                </a:solidFill>
                <a:latin typeface="Avenir"/>
                <a:ea typeface="Avenir"/>
                <a:cs typeface="Avenir"/>
                <a:sym typeface="Avenir"/>
              </a:endParaRPr>
            </a:p>
          </p:txBody>
        </p:sp>
      </p:grpSp>
      <p:sp>
        <p:nvSpPr>
          <p:cNvPr id="923" name="Google Shape;923;g6b69fc6eba_20_158"/>
          <p:cNvSpPr txBox="1"/>
          <p:nvPr/>
        </p:nvSpPr>
        <p:spPr>
          <a:xfrm>
            <a:off x="466750" y="1198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E_POV_TOTAL</a:t>
            </a:r>
            <a:endParaRPr b="1" i="0" sz="2000" u="none" cap="none" strike="noStrike">
              <a:solidFill>
                <a:schemeClr val="lt1"/>
              </a:solidFill>
              <a:latin typeface="Avenir"/>
              <a:ea typeface="Avenir"/>
              <a:cs typeface="Avenir"/>
              <a:sym typeface="Avenir"/>
            </a:endParaRPr>
          </a:p>
        </p:txBody>
      </p:sp>
      <p:sp>
        <p:nvSpPr>
          <p:cNvPr id="924" name="Google Shape;924;g6b69fc6eba_20_158"/>
          <p:cNvSpPr/>
          <p:nvPr/>
        </p:nvSpPr>
        <p:spPr>
          <a:xfrm>
            <a:off x="138923" y="1269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5" name="Google Shape;925;g6b69fc6eba_20_158"/>
          <p:cNvSpPr/>
          <p:nvPr/>
        </p:nvSpPr>
        <p:spPr>
          <a:xfrm>
            <a:off x="138923" y="2670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6" name="Google Shape;926;g6b69fc6eba_20_158"/>
          <p:cNvSpPr txBox="1"/>
          <p:nvPr/>
        </p:nvSpPr>
        <p:spPr>
          <a:xfrm>
            <a:off x="466750" y="1912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E_POP10</a:t>
            </a:r>
            <a:endParaRPr b="1" i="0" sz="2000" u="none" cap="none" strike="noStrike">
              <a:solidFill>
                <a:schemeClr val="lt1"/>
              </a:solidFill>
              <a:latin typeface="Avenir"/>
              <a:ea typeface="Avenir"/>
              <a:cs typeface="Avenir"/>
              <a:sym typeface="Avenir"/>
            </a:endParaRPr>
          </a:p>
        </p:txBody>
      </p:sp>
      <p:sp>
        <p:nvSpPr>
          <p:cNvPr id="927" name="Google Shape;927;g6b69fc6eba_20_158"/>
          <p:cNvSpPr txBox="1"/>
          <p:nvPr/>
        </p:nvSpPr>
        <p:spPr>
          <a:xfrm>
            <a:off x="509600" y="2599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E_NONFAMHH</a:t>
            </a:r>
            <a:endParaRPr b="1" i="0" sz="2000" u="none" cap="none" strike="noStrike">
              <a:solidFill>
                <a:schemeClr val="lt1"/>
              </a:solidFill>
              <a:latin typeface="Avenir"/>
              <a:ea typeface="Avenir"/>
              <a:cs typeface="Avenir"/>
              <a:sym typeface="Avenir"/>
            </a:endParaRPr>
          </a:p>
        </p:txBody>
      </p:sp>
      <p:sp>
        <p:nvSpPr>
          <p:cNvPr id="928" name="Google Shape;928;g6b69fc6eba_20_158"/>
          <p:cNvSpPr/>
          <p:nvPr/>
        </p:nvSpPr>
        <p:spPr>
          <a:xfrm>
            <a:off x="149973" y="4609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29" name="Google Shape;929;g6b69fc6eba_20_158"/>
          <p:cNvGrpSpPr/>
          <p:nvPr/>
        </p:nvGrpSpPr>
        <p:grpSpPr>
          <a:xfrm>
            <a:off x="144448" y="3237600"/>
            <a:ext cx="2901177" cy="418800"/>
            <a:chOff x="596123" y="2007700"/>
            <a:chExt cx="2901177" cy="418800"/>
          </a:xfrm>
        </p:grpSpPr>
        <p:sp>
          <p:nvSpPr>
            <p:cNvPr id="930" name="Google Shape;930;g6b69fc6eba_20_158"/>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1" name="Google Shape;931;g6b69fc6eba_20_158"/>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AreaBuilding</a:t>
              </a:r>
              <a:endParaRPr b="1" i="0" sz="2000" u="none" cap="none" strike="noStrike">
                <a:solidFill>
                  <a:schemeClr val="lt1"/>
                </a:solidFill>
                <a:latin typeface="Avenir"/>
                <a:ea typeface="Avenir"/>
                <a:cs typeface="Avenir"/>
                <a:sym typeface="Avenir"/>
              </a:endParaRPr>
            </a:p>
          </p:txBody>
        </p:sp>
      </p:grpSp>
      <p:sp>
        <p:nvSpPr>
          <p:cNvPr id="932" name="Google Shape;932;g6b69fc6eba_20_158"/>
          <p:cNvSpPr txBox="1"/>
          <p:nvPr/>
        </p:nvSpPr>
        <p:spPr>
          <a:xfrm>
            <a:off x="472275" y="3875775"/>
            <a:ext cx="29013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TaxAssessedValueTotal</a:t>
            </a:r>
            <a:endParaRPr b="1" i="0" sz="2000" u="none" cap="none" strike="noStrike">
              <a:solidFill>
                <a:schemeClr val="lt1"/>
              </a:solidFill>
              <a:latin typeface="Avenir"/>
              <a:ea typeface="Avenir"/>
              <a:cs typeface="Avenir"/>
              <a:sym typeface="Avenir"/>
            </a:endParaRPr>
          </a:p>
        </p:txBody>
      </p:sp>
      <p:sp>
        <p:nvSpPr>
          <p:cNvPr id="933" name="Google Shape;933;g6b69fc6eba_20_158"/>
          <p:cNvSpPr/>
          <p:nvPr/>
        </p:nvSpPr>
        <p:spPr>
          <a:xfrm>
            <a:off x="144448" y="3946725"/>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4" name="Google Shape;934;g6b69fc6eba_20_158"/>
          <p:cNvSpPr/>
          <p:nvPr/>
        </p:nvSpPr>
        <p:spPr>
          <a:xfrm>
            <a:off x="144448" y="5348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5" name="Google Shape;935;g6b69fc6eba_20_158"/>
          <p:cNvSpPr txBox="1"/>
          <p:nvPr/>
        </p:nvSpPr>
        <p:spPr>
          <a:xfrm>
            <a:off x="472275" y="4590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TaxMarketValueTotal</a:t>
            </a:r>
            <a:endParaRPr b="1" i="0" sz="2000" u="none" cap="none" strike="noStrike">
              <a:solidFill>
                <a:schemeClr val="lt1"/>
              </a:solidFill>
              <a:latin typeface="Avenir"/>
              <a:ea typeface="Avenir"/>
              <a:cs typeface="Avenir"/>
              <a:sym typeface="Avenir"/>
            </a:endParaRPr>
          </a:p>
        </p:txBody>
      </p:sp>
      <p:sp>
        <p:nvSpPr>
          <p:cNvPr id="936" name="Google Shape;936;g6b69fc6eba_20_158"/>
          <p:cNvSpPr txBox="1"/>
          <p:nvPr/>
        </p:nvSpPr>
        <p:spPr>
          <a:xfrm>
            <a:off x="515125" y="5277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E_MEDHHINC</a:t>
            </a:r>
            <a:endParaRPr b="1" i="0" sz="2000" u="none" cap="none" strike="noStrike">
              <a:solidFill>
                <a:schemeClr val="lt1"/>
              </a:solidFill>
              <a:latin typeface="Avenir"/>
              <a:ea typeface="Avenir"/>
              <a:cs typeface="Avenir"/>
              <a:sym typeface="Avenir"/>
            </a:endParaRPr>
          </a:p>
        </p:txBody>
      </p:sp>
      <p:sp>
        <p:nvSpPr>
          <p:cNvPr id="937" name="Google Shape;937;g6b69fc6eba_20_158"/>
          <p:cNvSpPr/>
          <p:nvPr/>
        </p:nvSpPr>
        <p:spPr>
          <a:xfrm>
            <a:off x="138923" y="5986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8" name="Google Shape;938;g6b69fc6eba_20_158"/>
          <p:cNvSpPr txBox="1"/>
          <p:nvPr/>
        </p:nvSpPr>
        <p:spPr>
          <a:xfrm>
            <a:off x="509600" y="5915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E_MEDVALOCC</a:t>
            </a:r>
            <a:endParaRPr b="1" i="0" sz="2000" u="none" cap="none" strike="noStrike">
              <a:solidFill>
                <a:schemeClr val="lt1"/>
              </a:solidFill>
              <a:latin typeface="Avenir"/>
              <a:ea typeface="Avenir"/>
              <a:cs typeface="Avenir"/>
              <a:sym typeface="Avenir"/>
            </a:endParaRPr>
          </a:p>
        </p:txBody>
      </p:sp>
      <p:sp>
        <p:nvSpPr>
          <p:cNvPr id="939" name="Google Shape;939;g6b69fc6eba_20_158"/>
          <p:cNvSpPr txBox="1"/>
          <p:nvPr/>
        </p:nvSpPr>
        <p:spPr>
          <a:xfrm>
            <a:off x="3857150" y="1199400"/>
            <a:ext cx="7328400" cy="4860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venir"/>
              <a:buChar char="●"/>
            </a:pPr>
            <a:r>
              <a:rPr b="1" lang="en-US" sz="2200">
                <a:latin typeface="Avenir"/>
                <a:ea typeface="Avenir"/>
                <a:cs typeface="Avenir"/>
                <a:sym typeface="Avenir"/>
              </a:rPr>
              <a:t>TaxAssessedValueTotal</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The higher the total assessed value has, the more likely a real estate would have a title defect.</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Possible drivers of title defects</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T</a:t>
            </a:r>
            <a:r>
              <a:rPr b="1" lang="en-US" sz="2200">
                <a:latin typeface="Avenir"/>
                <a:ea typeface="Avenir"/>
                <a:cs typeface="Avenir"/>
                <a:sym typeface="Avenir"/>
              </a:rPr>
              <a:t>he higher assessed value would attract more people to take advantage of the property</a:t>
            </a:r>
            <a:endParaRPr b="1" sz="2200">
              <a:latin typeface="Avenir"/>
              <a:ea typeface="Avenir"/>
              <a:cs typeface="Avenir"/>
              <a:sym typeface="Avenir"/>
            </a:endParaRPr>
          </a:p>
          <a:p>
            <a:pPr indent="0" lvl="0" marL="457200" marR="0" rtl="0" algn="l">
              <a:lnSpc>
                <a:spcPct val="100000"/>
              </a:lnSpc>
              <a:spcBef>
                <a:spcPts val="0"/>
              </a:spcBef>
              <a:spcAft>
                <a:spcPts val="0"/>
              </a:spcAft>
              <a:buNone/>
            </a:pPr>
            <a:r>
              <a:t/>
            </a:r>
            <a:endParaRPr b="1" sz="2200">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g61afa42c81_13_49"/>
          <p:cNvPicPr preferRelativeResize="0"/>
          <p:nvPr/>
        </p:nvPicPr>
        <p:blipFill rotWithShape="1">
          <a:blip r:embed="rId3">
            <a:alphaModFix/>
          </a:blip>
          <a:srcRect b="0" l="0" r="0" t="0"/>
          <a:stretch/>
        </p:blipFill>
        <p:spPr>
          <a:xfrm>
            <a:off x="-1" y="-9"/>
            <a:ext cx="12192000" cy="6858009"/>
          </a:xfrm>
          <a:prstGeom prst="rect">
            <a:avLst/>
          </a:prstGeom>
          <a:noFill/>
          <a:ln>
            <a:noFill/>
          </a:ln>
        </p:spPr>
      </p:pic>
      <p:sp>
        <p:nvSpPr>
          <p:cNvPr id="134" name="Google Shape;134;g61afa42c81_13_49"/>
          <p:cNvSpPr/>
          <p:nvPr/>
        </p:nvSpPr>
        <p:spPr>
          <a:xfrm>
            <a:off x="6248649" y="2739138"/>
            <a:ext cx="178800" cy="2013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 name="Google Shape;135;g61afa42c81_13_49"/>
          <p:cNvSpPr txBox="1"/>
          <p:nvPr/>
        </p:nvSpPr>
        <p:spPr>
          <a:xfrm>
            <a:off x="6545850" y="2586750"/>
            <a:ext cx="5314500" cy="134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1" lang="en-US" sz="2800">
                <a:latin typeface="Microsoft Yahei"/>
                <a:ea typeface="Microsoft Yahei"/>
                <a:cs typeface="Microsoft Yahei"/>
                <a:sym typeface="Microsoft Yahei"/>
              </a:rPr>
              <a:t>Part 1 </a:t>
            </a:r>
            <a:endParaRPr b="1" i="1" sz="2800">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2800"/>
              <a:buFont typeface="Arial"/>
              <a:buNone/>
            </a:pPr>
            <a:r>
              <a:rPr b="1" i="1" lang="en-US" sz="2800">
                <a:latin typeface="Microsoft Yahei"/>
                <a:ea typeface="Microsoft Yahei"/>
                <a:cs typeface="Microsoft Yahei"/>
                <a:sym typeface="Microsoft Yahei"/>
              </a:rPr>
              <a:t>Background &amp; Project Overview</a:t>
            </a:r>
            <a:endParaRPr b="1" i="1" sz="2800" u="none" cap="none" strike="noStrike">
              <a:solidFill>
                <a:srgbClr val="000000"/>
              </a:solidFill>
              <a:latin typeface="Avenir"/>
              <a:ea typeface="Avenir"/>
              <a:cs typeface="Avenir"/>
              <a:sym typeface="Avenir"/>
            </a:endParaRPr>
          </a:p>
        </p:txBody>
      </p:sp>
      <p:sp>
        <p:nvSpPr>
          <p:cNvPr id="136" name="Google Shape;136;g61afa42c81_13_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g6b69fc6eba_21_0"/>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945" name="Google Shape;945;g6b69fc6eba_21_0"/>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46" name="Google Shape;946;g6b69fc6eba_21_0"/>
          <p:cNvSpPr txBox="1"/>
          <p:nvPr/>
        </p:nvSpPr>
        <p:spPr>
          <a:xfrm>
            <a:off x="4194702" y="267250"/>
            <a:ext cx="83637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b="1" lang="en-US" sz="3000">
                <a:solidFill>
                  <a:schemeClr val="dk1"/>
                </a:solidFill>
                <a:latin typeface="Avenir"/>
                <a:ea typeface="Avenir"/>
                <a:cs typeface="Avenir"/>
                <a:sym typeface="Avenir"/>
              </a:rPr>
              <a:t>Total Market Value</a:t>
            </a:r>
            <a:endParaRPr b="1" sz="3000">
              <a:latin typeface="Avenir"/>
              <a:ea typeface="Avenir"/>
              <a:cs typeface="Avenir"/>
              <a:sym typeface="Avenir"/>
            </a:endParaRPr>
          </a:p>
        </p:txBody>
      </p:sp>
      <p:sp>
        <p:nvSpPr>
          <p:cNvPr id="947" name="Google Shape;947;g6b69fc6eba_21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48" name="Google Shape;948;g6b69fc6eba_21_0"/>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949" name="Google Shape;949;g6b69fc6eba_21_0"/>
          <p:cNvSpPr/>
          <p:nvPr/>
        </p:nvSpPr>
        <p:spPr>
          <a:xfrm>
            <a:off x="144448" y="2007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0" name="Google Shape;950;g6b69fc6eba_21_0"/>
          <p:cNvGrpSpPr/>
          <p:nvPr/>
        </p:nvGrpSpPr>
        <p:grpSpPr>
          <a:xfrm>
            <a:off x="138923" y="483700"/>
            <a:ext cx="2901177" cy="418800"/>
            <a:chOff x="596123" y="2160100"/>
            <a:chExt cx="2901177" cy="418800"/>
          </a:xfrm>
        </p:grpSpPr>
        <p:sp>
          <p:nvSpPr>
            <p:cNvPr id="951" name="Google Shape;951;g6b69fc6eba_21_0"/>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2" name="Google Shape;952;g6b69fc6eba_21_0"/>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E_DENSITY </a:t>
              </a:r>
              <a:endParaRPr b="1" i="0" sz="2000" u="none" cap="none" strike="noStrike">
                <a:solidFill>
                  <a:schemeClr val="lt1"/>
                </a:solidFill>
                <a:latin typeface="Avenir"/>
                <a:ea typeface="Avenir"/>
                <a:cs typeface="Avenir"/>
                <a:sym typeface="Avenir"/>
              </a:endParaRPr>
            </a:p>
          </p:txBody>
        </p:sp>
      </p:grpSp>
      <p:sp>
        <p:nvSpPr>
          <p:cNvPr id="953" name="Google Shape;953;g6b69fc6eba_21_0"/>
          <p:cNvSpPr txBox="1"/>
          <p:nvPr/>
        </p:nvSpPr>
        <p:spPr>
          <a:xfrm>
            <a:off x="466750" y="1198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E_POV_TOTAL</a:t>
            </a:r>
            <a:endParaRPr b="1" i="0" sz="2000" u="none" cap="none" strike="noStrike">
              <a:solidFill>
                <a:schemeClr val="lt1"/>
              </a:solidFill>
              <a:latin typeface="Avenir"/>
              <a:ea typeface="Avenir"/>
              <a:cs typeface="Avenir"/>
              <a:sym typeface="Avenir"/>
            </a:endParaRPr>
          </a:p>
        </p:txBody>
      </p:sp>
      <p:sp>
        <p:nvSpPr>
          <p:cNvPr id="954" name="Google Shape;954;g6b69fc6eba_21_0"/>
          <p:cNvSpPr/>
          <p:nvPr/>
        </p:nvSpPr>
        <p:spPr>
          <a:xfrm>
            <a:off x="138923" y="1269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5" name="Google Shape;955;g6b69fc6eba_21_0"/>
          <p:cNvSpPr/>
          <p:nvPr/>
        </p:nvSpPr>
        <p:spPr>
          <a:xfrm>
            <a:off x="138923" y="2670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6" name="Google Shape;956;g6b69fc6eba_21_0"/>
          <p:cNvSpPr txBox="1"/>
          <p:nvPr/>
        </p:nvSpPr>
        <p:spPr>
          <a:xfrm>
            <a:off x="466750" y="1912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E_POP10</a:t>
            </a:r>
            <a:endParaRPr b="1" i="0" sz="2000" u="none" cap="none" strike="noStrike">
              <a:solidFill>
                <a:schemeClr val="lt1"/>
              </a:solidFill>
              <a:latin typeface="Avenir"/>
              <a:ea typeface="Avenir"/>
              <a:cs typeface="Avenir"/>
              <a:sym typeface="Avenir"/>
            </a:endParaRPr>
          </a:p>
        </p:txBody>
      </p:sp>
      <p:sp>
        <p:nvSpPr>
          <p:cNvPr id="957" name="Google Shape;957;g6b69fc6eba_21_0"/>
          <p:cNvSpPr txBox="1"/>
          <p:nvPr/>
        </p:nvSpPr>
        <p:spPr>
          <a:xfrm>
            <a:off x="509600" y="2599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E_NONFAMHH</a:t>
            </a:r>
            <a:endParaRPr b="1" i="0" sz="2000" u="none" cap="none" strike="noStrike">
              <a:solidFill>
                <a:schemeClr val="lt1"/>
              </a:solidFill>
              <a:latin typeface="Avenir"/>
              <a:ea typeface="Avenir"/>
              <a:cs typeface="Avenir"/>
              <a:sym typeface="Avenir"/>
            </a:endParaRPr>
          </a:p>
        </p:txBody>
      </p:sp>
      <p:sp>
        <p:nvSpPr>
          <p:cNvPr id="958" name="Google Shape;958;g6b69fc6eba_21_0"/>
          <p:cNvSpPr/>
          <p:nvPr/>
        </p:nvSpPr>
        <p:spPr>
          <a:xfrm>
            <a:off x="149973" y="4609303"/>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9" name="Google Shape;959;g6b69fc6eba_21_0"/>
          <p:cNvGrpSpPr/>
          <p:nvPr/>
        </p:nvGrpSpPr>
        <p:grpSpPr>
          <a:xfrm>
            <a:off x="144448" y="3237600"/>
            <a:ext cx="2901177" cy="418800"/>
            <a:chOff x="596123" y="2007700"/>
            <a:chExt cx="2901177" cy="418800"/>
          </a:xfrm>
        </p:grpSpPr>
        <p:sp>
          <p:nvSpPr>
            <p:cNvPr id="960" name="Google Shape;960;g6b69fc6eba_21_0"/>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1" name="Google Shape;961;g6b69fc6eba_21_0"/>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AreaBuilding</a:t>
              </a:r>
              <a:endParaRPr b="1" i="0" sz="2000" u="none" cap="none" strike="noStrike">
                <a:solidFill>
                  <a:schemeClr val="lt1"/>
                </a:solidFill>
                <a:latin typeface="Avenir"/>
                <a:ea typeface="Avenir"/>
                <a:cs typeface="Avenir"/>
                <a:sym typeface="Avenir"/>
              </a:endParaRPr>
            </a:p>
          </p:txBody>
        </p:sp>
      </p:grpSp>
      <p:sp>
        <p:nvSpPr>
          <p:cNvPr id="962" name="Google Shape;962;g6b69fc6eba_21_0"/>
          <p:cNvSpPr txBox="1"/>
          <p:nvPr/>
        </p:nvSpPr>
        <p:spPr>
          <a:xfrm>
            <a:off x="472275" y="3875775"/>
            <a:ext cx="29013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TaxAssessedValueTotal</a:t>
            </a:r>
            <a:endParaRPr b="1" i="0" sz="2000" u="none" cap="none" strike="noStrike">
              <a:solidFill>
                <a:schemeClr val="lt1"/>
              </a:solidFill>
              <a:latin typeface="Avenir"/>
              <a:ea typeface="Avenir"/>
              <a:cs typeface="Avenir"/>
              <a:sym typeface="Avenir"/>
            </a:endParaRPr>
          </a:p>
        </p:txBody>
      </p:sp>
      <p:sp>
        <p:nvSpPr>
          <p:cNvPr id="963" name="Google Shape;963;g6b69fc6eba_21_0"/>
          <p:cNvSpPr/>
          <p:nvPr/>
        </p:nvSpPr>
        <p:spPr>
          <a:xfrm>
            <a:off x="144448" y="3946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4" name="Google Shape;964;g6b69fc6eba_21_0"/>
          <p:cNvSpPr/>
          <p:nvPr/>
        </p:nvSpPr>
        <p:spPr>
          <a:xfrm>
            <a:off x="144448" y="5348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5" name="Google Shape;965;g6b69fc6eba_21_0"/>
          <p:cNvSpPr txBox="1"/>
          <p:nvPr/>
        </p:nvSpPr>
        <p:spPr>
          <a:xfrm>
            <a:off x="472275" y="4590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TaxMarketValueTotal</a:t>
            </a:r>
            <a:endParaRPr b="1" i="0" sz="2000" u="none" cap="none" strike="noStrike">
              <a:solidFill>
                <a:schemeClr val="lt1"/>
              </a:solidFill>
              <a:latin typeface="Avenir"/>
              <a:ea typeface="Avenir"/>
              <a:cs typeface="Avenir"/>
              <a:sym typeface="Avenir"/>
            </a:endParaRPr>
          </a:p>
        </p:txBody>
      </p:sp>
      <p:sp>
        <p:nvSpPr>
          <p:cNvPr id="966" name="Google Shape;966;g6b69fc6eba_21_0"/>
          <p:cNvSpPr txBox="1"/>
          <p:nvPr/>
        </p:nvSpPr>
        <p:spPr>
          <a:xfrm>
            <a:off x="515125" y="5277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E_MEDHHINC</a:t>
            </a:r>
            <a:endParaRPr b="1" i="0" sz="2000" u="none" cap="none" strike="noStrike">
              <a:solidFill>
                <a:schemeClr val="lt1"/>
              </a:solidFill>
              <a:latin typeface="Avenir"/>
              <a:ea typeface="Avenir"/>
              <a:cs typeface="Avenir"/>
              <a:sym typeface="Avenir"/>
            </a:endParaRPr>
          </a:p>
        </p:txBody>
      </p:sp>
      <p:sp>
        <p:nvSpPr>
          <p:cNvPr id="967" name="Google Shape;967;g6b69fc6eba_21_0"/>
          <p:cNvSpPr/>
          <p:nvPr/>
        </p:nvSpPr>
        <p:spPr>
          <a:xfrm>
            <a:off x="138923" y="5986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8" name="Google Shape;968;g6b69fc6eba_21_0"/>
          <p:cNvSpPr txBox="1"/>
          <p:nvPr/>
        </p:nvSpPr>
        <p:spPr>
          <a:xfrm>
            <a:off x="509600" y="5915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E_MEDVALOCC</a:t>
            </a:r>
            <a:endParaRPr b="1" i="0" sz="2000" u="none" cap="none" strike="noStrike">
              <a:solidFill>
                <a:schemeClr val="lt1"/>
              </a:solidFill>
              <a:latin typeface="Avenir"/>
              <a:ea typeface="Avenir"/>
              <a:cs typeface="Avenir"/>
              <a:sym typeface="Avenir"/>
            </a:endParaRPr>
          </a:p>
        </p:txBody>
      </p:sp>
      <p:sp>
        <p:nvSpPr>
          <p:cNvPr id="969" name="Google Shape;969;g6b69fc6eba_21_0"/>
          <p:cNvSpPr txBox="1"/>
          <p:nvPr/>
        </p:nvSpPr>
        <p:spPr>
          <a:xfrm>
            <a:off x="3857150" y="1199400"/>
            <a:ext cx="7328400" cy="4860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venir"/>
              <a:buChar char="●"/>
            </a:pPr>
            <a:r>
              <a:rPr b="1" lang="en-US" sz="2200">
                <a:latin typeface="Avenir"/>
                <a:ea typeface="Avenir"/>
                <a:cs typeface="Avenir"/>
                <a:sym typeface="Avenir"/>
              </a:rPr>
              <a:t>TaxMarketValueTotal</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T</a:t>
            </a:r>
            <a:r>
              <a:rPr b="1" lang="en-US" sz="2200">
                <a:latin typeface="Avenir"/>
                <a:ea typeface="Avenir"/>
                <a:cs typeface="Avenir"/>
                <a:sym typeface="Avenir"/>
              </a:rPr>
              <a:t>he lower the total market value, the more likely a real estate would have a title defect.</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Possible drivers of title defects</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a:t>
            </a:r>
            <a:r>
              <a:rPr b="1" lang="en-US" sz="2200">
                <a:latin typeface="Avenir"/>
                <a:ea typeface="Avenir"/>
                <a:cs typeface="Avenir"/>
                <a:sym typeface="Avenir"/>
              </a:rPr>
              <a:t>eople always want to overprice the market value so that they can sell their property.</a:t>
            </a:r>
            <a:endParaRPr b="1" sz="2200">
              <a:latin typeface="Avenir"/>
              <a:ea typeface="Avenir"/>
              <a:cs typeface="Avenir"/>
              <a:sym typeface="Avenir"/>
            </a:endParaRPr>
          </a:p>
          <a:p>
            <a:pPr indent="0" lvl="0" marL="457200" marR="0" rtl="0" algn="l">
              <a:lnSpc>
                <a:spcPct val="100000"/>
              </a:lnSpc>
              <a:spcBef>
                <a:spcPts val="0"/>
              </a:spcBef>
              <a:spcAft>
                <a:spcPts val="0"/>
              </a:spcAft>
              <a:buNone/>
            </a:pPr>
            <a:r>
              <a:t/>
            </a:r>
            <a:endParaRPr b="1" sz="2200">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g6b69fc6eba_21_30"/>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975" name="Google Shape;975;g6b69fc6eba_21_30"/>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76" name="Google Shape;976;g6b69fc6eba_21_30"/>
          <p:cNvSpPr txBox="1"/>
          <p:nvPr/>
        </p:nvSpPr>
        <p:spPr>
          <a:xfrm>
            <a:off x="4194702" y="267250"/>
            <a:ext cx="83637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b="1" lang="en-US" sz="3000">
                <a:solidFill>
                  <a:schemeClr val="dk1"/>
                </a:solidFill>
                <a:latin typeface="Avenir"/>
                <a:ea typeface="Avenir"/>
                <a:cs typeface="Avenir"/>
                <a:sym typeface="Avenir"/>
              </a:rPr>
              <a:t>Median Household Income</a:t>
            </a:r>
            <a:endParaRPr b="1" sz="3000">
              <a:latin typeface="Avenir"/>
              <a:ea typeface="Avenir"/>
              <a:cs typeface="Avenir"/>
              <a:sym typeface="Avenir"/>
            </a:endParaRPr>
          </a:p>
        </p:txBody>
      </p:sp>
      <p:sp>
        <p:nvSpPr>
          <p:cNvPr id="977" name="Google Shape;977;g6b69fc6eba_21_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78" name="Google Shape;978;g6b69fc6eba_21_30"/>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979" name="Google Shape;979;g6b69fc6eba_21_30"/>
          <p:cNvSpPr/>
          <p:nvPr/>
        </p:nvSpPr>
        <p:spPr>
          <a:xfrm>
            <a:off x="144448" y="2007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80" name="Google Shape;980;g6b69fc6eba_21_30"/>
          <p:cNvGrpSpPr/>
          <p:nvPr/>
        </p:nvGrpSpPr>
        <p:grpSpPr>
          <a:xfrm>
            <a:off x="138923" y="483700"/>
            <a:ext cx="2901177" cy="418800"/>
            <a:chOff x="596123" y="2160100"/>
            <a:chExt cx="2901177" cy="418800"/>
          </a:xfrm>
        </p:grpSpPr>
        <p:sp>
          <p:nvSpPr>
            <p:cNvPr id="981" name="Google Shape;981;g6b69fc6eba_21_30"/>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2" name="Google Shape;982;g6b69fc6eba_21_30"/>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E_DENSITY </a:t>
              </a:r>
              <a:endParaRPr b="1" i="0" sz="2000" u="none" cap="none" strike="noStrike">
                <a:solidFill>
                  <a:schemeClr val="lt1"/>
                </a:solidFill>
                <a:latin typeface="Avenir"/>
                <a:ea typeface="Avenir"/>
                <a:cs typeface="Avenir"/>
                <a:sym typeface="Avenir"/>
              </a:endParaRPr>
            </a:p>
          </p:txBody>
        </p:sp>
      </p:grpSp>
      <p:sp>
        <p:nvSpPr>
          <p:cNvPr id="983" name="Google Shape;983;g6b69fc6eba_21_30"/>
          <p:cNvSpPr txBox="1"/>
          <p:nvPr/>
        </p:nvSpPr>
        <p:spPr>
          <a:xfrm>
            <a:off x="466750" y="1198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E_POV_TOTAL</a:t>
            </a:r>
            <a:endParaRPr b="1" i="0" sz="2000" u="none" cap="none" strike="noStrike">
              <a:solidFill>
                <a:schemeClr val="lt1"/>
              </a:solidFill>
              <a:latin typeface="Avenir"/>
              <a:ea typeface="Avenir"/>
              <a:cs typeface="Avenir"/>
              <a:sym typeface="Avenir"/>
            </a:endParaRPr>
          </a:p>
        </p:txBody>
      </p:sp>
      <p:sp>
        <p:nvSpPr>
          <p:cNvPr id="984" name="Google Shape;984;g6b69fc6eba_21_30"/>
          <p:cNvSpPr/>
          <p:nvPr/>
        </p:nvSpPr>
        <p:spPr>
          <a:xfrm>
            <a:off x="138923" y="1269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5" name="Google Shape;985;g6b69fc6eba_21_30"/>
          <p:cNvSpPr/>
          <p:nvPr/>
        </p:nvSpPr>
        <p:spPr>
          <a:xfrm>
            <a:off x="138923" y="2670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6" name="Google Shape;986;g6b69fc6eba_21_30"/>
          <p:cNvSpPr txBox="1"/>
          <p:nvPr/>
        </p:nvSpPr>
        <p:spPr>
          <a:xfrm>
            <a:off x="466750" y="1912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E_POP10</a:t>
            </a:r>
            <a:endParaRPr b="1" i="0" sz="2000" u="none" cap="none" strike="noStrike">
              <a:solidFill>
                <a:schemeClr val="lt1"/>
              </a:solidFill>
              <a:latin typeface="Avenir"/>
              <a:ea typeface="Avenir"/>
              <a:cs typeface="Avenir"/>
              <a:sym typeface="Avenir"/>
            </a:endParaRPr>
          </a:p>
        </p:txBody>
      </p:sp>
      <p:sp>
        <p:nvSpPr>
          <p:cNvPr id="987" name="Google Shape;987;g6b69fc6eba_21_30"/>
          <p:cNvSpPr txBox="1"/>
          <p:nvPr/>
        </p:nvSpPr>
        <p:spPr>
          <a:xfrm>
            <a:off x="509600" y="2599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E_NONFAMHH</a:t>
            </a:r>
            <a:endParaRPr b="1" i="0" sz="2000" u="none" cap="none" strike="noStrike">
              <a:solidFill>
                <a:schemeClr val="lt1"/>
              </a:solidFill>
              <a:latin typeface="Avenir"/>
              <a:ea typeface="Avenir"/>
              <a:cs typeface="Avenir"/>
              <a:sym typeface="Avenir"/>
            </a:endParaRPr>
          </a:p>
        </p:txBody>
      </p:sp>
      <p:sp>
        <p:nvSpPr>
          <p:cNvPr id="988" name="Google Shape;988;g6b69fc6eba_21_30"/>
          <p:cNvSpPr/>
          <p:nvPr/>
        </p:nvSpPr>
        <p:spPr>
          <a:xfrm>
            <a:off x="149973" y="4609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89" name="Google Shape;989;g6b69fc6eba_21_30"/>
          <p:cNvGrpSpPr/>
          <p:nvPr/>
        </p:nvGrpSpPr>
        <p:grpSpPr>
          <a:xfrm>
            <a:off x="144448" y="3237600"/>
            <a:ext cx="2901177" cy="418800"/>
            <a:chOff x="596123" y="2007700"/>
            <a:chExt cx="2901177" cy="418800"/>
          </a:xfrm>
        </p:grpSpPr>
        <p:sp>
          <p:nvSpPr>
            <p:cNvPr id="990" name="Google Shape;990;g6b69fc6eba_21_30"/>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1" name="Google Shape;991;g6b69fc6eba_21_30"/>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AreaBuilding</a:t>
              </a:r>
              <a:endParaRPr b="1" i="0" sz="2000" u="none" cap="none" strike="noStrike">
                <a:solidFill>
                  <a:schemeClr val="lt1"/>
                </a:solidFill>
                <a:latin typeface="Avenir"/>
                <a:ea typeface="Avenir"/>
                <a:cs typeface="Avenir"/>
                <a:sym typeface="Avenir"/>
              </a:endParaRPr>
            </a:p>
          </p:txBody>
        </p:sp>
      </p:grpSp>
      <p:sp>
        <p:nvSpPr>
          <p:cNvPr id="992" name="Google Shape;992;g6b69fc6eba_21_30"/>
          <p:cNvSpPr txBox="1"/>
          <p:nvPr/>
        </p:nvSpPr>
        <p:spPr>
          <a:xfrm>
            <a:off x="472275" y="3875775"/>
            <a:ext cx="29013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TaxAssessedValueTotal</a:t>
            </a:r>
            <a:endParaRPr b="1" i="0" sz="2000" u="none" cap="none" strike="noStrike">
              <a:solidFill>
                <a:schemeClr val="lt1"/>
              </a:solidFill>
              <a:latin typeface="Avenir"/>
              <a:ea typeface="Avenir"/>
              <a:cs typeface="Avenir"/>
              <a:sym typeface="Avenir"/>
            </a:endParaRPr>
          </a:p>
        </p:txBody>
      </p:sp>
      <p:sp>
        <p:nvSpPr>
          <p:cNvPr id="993" name="Google Shape;993;g6b69fc6eba_21_30"/>
          <p:cNvSpPr/>
          <p:nvPr/>
        </p:nvSpPr>
        <p:spPr>
          <a:xfrm>
            <a:off x="144448" y="3946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4" name="Google Shape;994;g6b69fc6eba_21_30"/>
          <p:cNvSpPr/>
          <p:nvPr/>
        </p:nvSpPr>
        <p:spPr>
          <a:xfrm>
            <a:off x="144448" y="5348078"/>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5" name="Google Shape;995;g6b69fc6eba_21_30"/>
          <p:cNvSpPr txBox="1"/>
          <p:nvPr/>
        </p:nvSpPr>
        <p:spPr>
          <a:xfrm>
            <a:off x="472275" y="4590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TaxMarketValueTotal</a:t>
            </a:r>
            <a:endParaRPr b="1" i="0" sz="2000" u="none" cap="none" strike="noStrike">
              <a:solidFill>
                <a:schemeClr val="lt1"/>
              </a:solidFill>
              <a:latin typeface="Avenir"/>
              <a:ea typeface="Avenir"/>
              <a:cs typeface="Avenir"/>
              <a:sym typeface="Avenir"/>
            </a:endParaRPr>
          </a:p>
        </p:txBody>
      </p:sp>
      <p:sp>
        <p:nvSpPr>
          <p:cNvPr id="996" name="Google Shape;996;g6b69fc6eba_21_30"/>
          <p:cNvSpPr txBox="1"/>
          <p:nvPr/>
        </p:nvSpPr>
        <p:spPr>
          <a:xfrm>
            <a:off x="515125" y="5277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E_MEDHHINC</a:t>
            </a:r>
            <a:endParaRPr b="1" i="0" sz="2000" u="none" cap="none" strike="noStrike">
              <a:solidFill>
                <a:schemeClr val="lt1"/>
              </a:solidFill>
              <a:latin typeface="Avenir"/>
              <a:ea typeface="Avenir"/>
              <a:cs typeface="Avenir"/>
              <a:sym typeface="Avenir"/>
            </a:endParaRPr>
          </a:p>
        </p:txBody>
      </p:sp>
      <p:sp>
        <p:nvSpPr>
          <p:cNvPr id="997" name="Google Shape;997;g6b69fc6eba_21_30"/>
          <p:cNvSpPr/>
          <p:nvPr/>
        </p:nvSpPr>
        <p:spPr>
          <a:xfrm>
            <a:off x="138923" y="598625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8" name="Google Shape;998;g6b69fc6eba_21_30"/>
          <p:cNvSpPr txBox="1"/>
          <p:nvPr/>
        </p:nvSpPr>
        <p:spPr>
          <a:xfrm>
            <a:off x="509600" y="5915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E_MEDVALOCC</a:t>
            </a:r>
            <a:endParaRPr b="1" i="0" sz="2000" u="none" cap="none" strike="noStrike">
              <a:solidFill>
                <a:schemeClr val="lt1"/>
              </a:solidFill>
              <a:latin typeface="Avenir"/>
              <a:ea typeface="Avenir"/>
              <a:cs typeface="Avenir"/>
              <a:sym typeface="Avenir"/>
            </a:endParaRPr>
          </a:p>
        </p:txBody>
      </p:sp>
      <p:sp>
        <p:nvSpPr>
          <p:cNvPr id="999" name="Google Shape;999;g6b69fc6eba_21_30"/>
          <p:cNvSpPr txBox="1"/>
          <p:nvPr/>
        </p:nvSpPr>
        <p:spPr>
          <a:xfrm>
            <a:off x="3857150" y="1199400"/>
            <a:ext cx="7328400" cy="4860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venir"/>
              <a:buChar char="●"/>
            </a:pPr>
            <a:r>
              <a:rPr b="1" lang="en-US" sz="2200">
                <a:latin typeface="Avenir"/>
                <a:ea typeface="Avenir"/>
                <a:cs typeface="Avenir"/>
                <a:sym typeface="Avenir"/>
              </a:rPr>
              <a:t>E_MEDHHINC</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T</a:t>
            </a:r>
            <a:r>
              <a:rPr b="1" lang="en-US" sz="2200">
                <a:latin typeface="Avenir"/>
                <a:ea typeface="Avenir"/>
                <a:cs typeface="Avenir"/>
                <a:sym typeface="Avenir"/>
              </a:rPr>
              <a:t>he lower the median household income, the more likely a real estate would have a title defect.</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Possible drivers of title defects</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a:t>
            </a:r>
            <a:r>
              <a:rPr b="1" lang="en-US" sz="2200">
                <a:latin typeface="Avenir"/>
                <a:ea typeface="Avenir"/>
                <a:cs typeface="Avenir"/>
                <a:sym typeface="Avenir"/>
              </a:rPr>
              <a:t>eople with lower incomes don’t have enough money to pay the tax of their house</a:t>
            </a:r>
            <a:endParaRPr b="1" sz="2200">
              <a:latin typeface="Avenir"/>
              <a:ea typeface="Avenir"/>
              <a:cs typeface="Avenir"/>
              <a:sym typeface="Avenir"/>
            </a:endParaRPr>
          </a:p>
          <a:p>
            <a:pPr indent="0" lvl="0" marL="457200" marR="0" rtl="0" algn="l">
              <a:lnSpc>
                <a:spcPct val="100000"/>
              </a:lnSpc>
              <a:spcBef>
                <a:spcPts val="0"/>
              </a:spcBef>
              <a:spcAft>
                <a:spcPts val="0"/>
              </a:spcAft>
              <a:buNone/>
            </a:pPr>
            <a:r>
              <a:t/>
            </a:r>
            <a:endParaRPr b="1" sz="2200">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g6b69fc6eba_21_60"/>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1005" name="Google Shape;1005;g6b69fc6eba_21_60"/>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6" name="Google Shape;1006;g6b69fc6eba_21_60"/>
          <p:cNvSpPr txBox="1"/>
          <p:nvPr/>
        </p:nvSpPr>
        <p:spPr>
          <a:xfrm>
            <a:off x="4194702" y="267250"/>
            <a:ext cx="83637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b="1" lang="en-US" sz="3000">
                <a:solidFill>
                  <a:schemeClr val="dk1"/>
                </a:solidFill>
                <a:latin typeface="Avenir"/>
                <a:ea typeface="Avenir"/>
                <a:cs typeface="Avenir"/>
                <a:sym typeface="Avenir"/>
              </a:rPr>
              <a:t>Housing, Median Value of Owner Household</a:t>
            </a:r>
            <a:endParaRPr b="1" sz="3000">
              <a:latin typeface="Avenir"/>
              <a:ea typeface="Avenir"/>
              <a:cs typeface="Avenir"/>
              <a:sym typeface="Avenir"/>
            </a:endParaRPr>
          </a:p>
        </p:txBody>
      </p:sp>
      <p:sp>
        <p:nvSpPr>
          <p:cNvPr id="1007" name="Google Shape;1007;g6b69fc6eba_21_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008" name="Google Shape;1008;g6b69fc6eba_21_60"/>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1009" name="Google Shape;1009;g6b69fc6eba_21_60"/>
          <p:cNvSpPr/>
          <p:nvPr/>
        </p:nvSpPr>
        <p:spPr>
          <a:xfrm>
            <a:off x="144448" y="20078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10" name="Google Shape;1010;g6b69fc6eba_21_60"/>
          <p:cNvGrpSpPr/>
          <p:nvPr/>
        </p:nvGrpSpPr>
        <p:grpSpPr>
          <a:xfrm>
            <a:off x="138923" y="483700"/>
            <a:ext cx="2901177" cy="418800"/>
            <a:chOff x="596123" y="2160100"/>
            <a:chExt cx="2901177" cy="418800"/>
          </a:xfrm>
        </p:grpSpPr>
        <p:sp>
          <p:nvSpPr>
            <p:cNvPr id="1011" name="Google Shape;1011;g6b69fc6eba_21_60"/>
            <p:cNvSpPr/>
            <p:nvPr/>
          </p:nvSpPr>
          <p:spPr>
            <a:xfrm>
              <a:off x="596123" y="22310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2" name="Google Shape;1012;g6b69fc6eba_21_60"/>
            <p:cNvSpPr txBox="1"/>
            <p:nvPr/>
          </p:nvSpPr>
          <p:spPr>
            <a:xfrm>
              <a:off x="928700" y="21601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E_DENSITY </a:t>
              </a:r>
              <a:endParaRPr b="1" i="0" sz="2000" u="none" cap="none" strike="noStrike">
                <a:solidFill>
                  <a:schemeClr val="lt1"/>
                </a:solidFill>
                <a:latin typeface="Avenir"/>
                <a:ea typeface="Avenir"/>
                <a:cs typeface="Avenir"/>
                <a:sym typeface="Avenir"/>
              </a:endParaRPr>
            </a:p>
          </p:txBody>
        </p:sp>
      </p:grpSp>
      <p:sp>
        <p:nvSpPr>
          <p:cNvPr id="1013" name="Google Shape;1013;g6b69fc6eba_21_60"/>
          <p:cNvSpPr txBox="1"/>
          <p:nvPr/>
        </p:nvSpPr>
        <p:spPr>
          <a:xfrm>
            <a:off x="466750" y="119807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E_POV_TOTAL</a:t>
            </a:r>
            <a:endParaRPr b="1" i="0" sz="2000" u="none" cap="none" strike="noStrike">
              <a:solidFill>
                <a:schemeClr val="lt1"/>
              </a:solidFill>
              <a:latin typeface="Avenir"/>
              <a:ea typeface="Avenir"/>
              <a:cs typeface="Avenir"/>
              <a:sym typeface="Avenir"/>
            </a:endParaRPr>
          </a:p>
        </p:txBody>
      </p:sp>
      <p:sp>
        <p:nvSpPr>
          <p:cNvPr id="1014" name="Google Shape;1014;g6b69fc6eba_21_60"/>
          <p:cNvSpPr/>
          <p:nvPr/>
        </p:nvSpPr>
        <p:spPr>
          <a:xfrm>
            <a:off x="138923" y="12690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5" name="Google Shape;1015;g6b69fc6eba_21_60"/>
          <p:cNvSpPr/>
          <p:nvPr/>
        </p:nvSpPr>
        <p:spPr>
          <a:xfrm>
            <a:off x="138923" y="26703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6" name="Google Shape;1016;g6b69fc6eba_21_60"/>
          <p:cNvSpPr txBox="1"/>
          <p:nvPr/>
        </p:nvSpPr>
        <p:spPr>
          <a:xfrm>
            <a:off x="466750" y="19124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E_POP10</a:t>
            </a:r>
            <a:endParaRPr b="1" i="0" sz="2000" u="none" cap="none" strike="noStrike">
              <a:solidFill>
                <a:schemeClr val="lt1"/>
              </a:solidFill>
              <a:latin typeface="Avenir"/>
              <a:ea typeface="Avenir"/>
              <a:cs typeface="Avenir"/>
              <a:sym typeface="Avenir"/>
            </a:endParaRPr>
          </a:p>
        </p:txBody>
      </p:sp>
      <p:sp>
        <p:nvSpPr>
          <p:cNvPr id="1017" name="Google Shape;1017;g6b69fc6eba_21_60"/>
          <p:cNvSpPr txBox="1"/>
          <p:nvPr/>
        </p:nvSpPr>
        <p:spPr>
          <a:xfrm>
            <a:off x="509600" y="2599425"/>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E_NONFAMHH</a:t>
            </a:r>
            <a:endParaRPr b="1" i="0" sz="2000" u="none" cap="none" strike="noStrike">
              <a:solidFill>
                <a:schemeClr val="lt1"/>
              </a:solidFill>
              <a:latin typeface="Avenir"/>
              <a:ea typeface="Avenir"/>
              <a:cs typeface="Avenir"/>
              <a:sym typeface="Avenir"/>
            </a:endParaRPr>
          </a:p>
        </p:txBody>
      </p:sp>
      <p:sp>
        <p:nvSpPr>
          <p:cNvPr id="1018" name="Google Shape;1018;g6b69fc6eba_21_60"/>
          <p:cNvSpPr/>
          <p:nvPr/>
        </p:nvSpPr>
        <p:spPr>
          <a:xfrm>
            <a:off x="149973" y="4609303"/>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19" name="Google Shape;1019;g6b69fc6eba_21_60"/>
          <p:cNvGrpSpPr/>
          <p:nvPr/>
        </p:nvGrpSpPr>
        <p:grpSpPr>
          <a:xfrm>
            <a:off x="144448" y="3237600"/>
            <a:ext cx="2901177" cy="418800"/>
            <a:chOff x="596123" y="2007700"/>
            <a:chExt cx="2901177" cy="418800"/>
          </a:xfrm>
        </p:grpSpPr>
        <p:sp>
          <p:nvSpPr>
            <p:cNvPr id="1020" name="Google Shape;1020;g6b69fc6eba_21_60"/>
            <p:cNvSpPr/>
            <p:nvPr/>
          </p:nvSpPr>
          <p:spPr>
            <a:xfrm>
              <a:off x="596123" y="2078650"/>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1" name="Google Shape;1021;g6b69fc6eba_21_60"/>
            <p:cNvSpPr txBox="1"/>
            <p:nvPr/>
          </p:nvSpPr>
          <p:spPr>
            <a:xfrm>
              <a:off x="928700" y="200770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AreaBuilding</a:t>
              </a:r>
              <a:endParaRPr b="1" i="0" sz="2000" u="none" cap="none" strike="noStrike">
                <a:solidFill>
                  <a:schemeClr val="lt1"/>
                </a:solidFill>
                <a:latin typeface="Avenir"/>
                <a:ea typeface="Avenir"/>
                <a:cs typeface="Avenir"/>
                <a:sym typeface="Avenir"/>
              </a:endParaRPr>
            </a:p>
          </p:txBody>
        </p:sp>
      </p:grpSp>
      <p:sp>
        <p:nvSpPr>
          <p:cNvPr id="1022" name="Google Shape;1022;g6b69fc6eba_21_60"/>
          <p:cNvSpPr txBox="1"/>
          <p:nvPr/>
        </p:nvSpPr>
        <p:spPr>
          <a:xfrm>
            <a:off x="472275" y="3875775"/>
            <a:ext cx="29013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TaxAssessedValueTotal</a:t>
            </a:r>
            <a:endParaRPr b="1" i="0" sz="2000" u="none" cap="none" strike="noStrike">
              <a:solidFill>
                <a:schemeClr val="lt1"/>
              </a:solidFill>
              <a:latin typeface="Avenir"/>
              <a:ea typeface="Avenir"/>
              <a:cs typeface="Avenir"/>
              <a:sym typeface="Avenir"/>
            </a:endParaRPr>
          </a:p>
        </p:txBody>
      </p:sp>
      <p:sp>
        <p:nvSpPr>
          <p:cNvPr id="1023" name="Google Shape;1023;g6b69fc6eba_21_60"/>
          <p:cNvSpPr/>
          <p:nvPr/>
        </p:nvSpPr>
        <p:spPr>
          <a:xfrm>
            <a:off x="144448" y="3946725"/>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4" name="Google Shape;1024;g6b69fc6eba_21_60"/>
          <p:cNvSpPr/>
          <p:nvPr/>
        </p:nvSpPr>
        <p:spPr>
          <a:xfrm>
            <a:off x="144448" y="5348078"/>
            <a:ext cx="276900" cy="2769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5" name="Google Shape;1025;g6b69fc6eba_21_60"/>
          <p:cNvSpPr txBox="1"/>
          <p:nvPr/>
        </p:nvSpPr>
        <p:spPr>
          <a:xfrm>
            <a:off x="472275" y="4590150"/>
            <a:ext cx="25686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TaxMarketValueTotal</a:t>
            </a:r>
            <a:endParaRPr b="1" i="0" sz="2000" u="none" cap="none" strike="noStrike">
              <a:solidFill>
                <a:schemeClr val="lt1"/>
              </a:solidFill>
              <a:latin typeface="Avenir"/>
              <a:ea typeface="Avenir"/>
              <a:cs typeface="Avenir"/>
              <a:sym typeface="Avenir"/>
            </a:endParaRPr>
          </a:p>
        </p:txBody>
      </p:sp>
      <p:sp>
        <p:nvSpPr>
          <p:cNvPr id="1026" name="Google Shape;1026;g6b69fc6eba_21_60"/>
          <p:cNvSpPr txBox="1"/>
          <p:nvPr/>
        </p:nvSpPr>
        <p:spPr>
          <a:xfrm>
            <a:off x="515125" y="5277125"/>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E_MEDHHINC</a:t>
            </a:r>
            <a:endParaRPr b="1" i="0" sz="2000" u="none" cap="none" strike="noStrike">
              <a:solidFill>
                <a:schemeClr val="lt1"/>
              </a:solidFill>
              <a:latin typeface="Avenir"/>
              <a:ea typeface="Avenir"/>
              <a:cs typeface="Avenir"/>
              <a:sym typeface="Avenir"/>
            </a:endParaRPr>
          </a:p>
        </p:txBody>
      </p:sp>
      <p:sp>
        <p:nvSpPr>
          <p:cNvPr id="1027" name="Google Shape;1027;g6b69fc6eba_21_60"/>
          <p:cNvSpPr/>
          <p:nvPr/>
        </p:nvSpPr>
        <p:spPr>
          <a:xfrm>
            <a:off x="138923" y="5986253"/>
            <a:ext cx="276900" cy="276900"/>
          </a:xfrm>
          <a:prstGeom prst="rect">
            <a:avLst/>
          </a:prstGeom>
          <a:solidFill>
            <a:srgbClr val="42E8CE"/>
          </a:solid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8" name="Google Shape;1028;g6b69fc6eba_21_60"/>
          <p:cNvSpPr txBox="1"/>
          <p:nvPr/>
        </p:nvSpPr>
        <p:spPr>
          <a:xfrm>
            <a:off x="509600" y="5915300"/>
            <a:ext cx="2743200" cy="41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lt1"/>
                </a:solidFill>
                <a:latin typeface="Avenir"/>
                <a:ea typeface="Avenir"/>
                <a:cs typeface="Avenir"/>
                <a:sym typeface="Avenir"/>
              </a:rPr>
              <a:t>E_MEDVALOCC</a:t>
            </a:r>
            <a:endParaRPr b="1" i="0" sz="2000" u="none" cap="none" strike="noStrike">
              <a:solidFill>
                <a:schemeClr val="lt1"/>
              </a:solidFill>
              <a:latin typeface="Avenir"/>
              <a:ea typeface="Avenir"/>
              <a:cs typeface="Avenir"/>
              <a:sym typeface="Avenir"/>
            </a:endParaRPr>
          </a:p>
        </p:txBody>
      </p:sp>
      <p:sp>
        <p:nvSpPr>
          <p:cNvPr id="1029" name="Google Shape;1029;g6b69fc6eba_21_60"/>
          <p:cNvSpPr txBox="1"/>
          <p:nvPr/>
        </p:nvSpPr>
        <p:spPr>
          <a:xfrm>
            <a:off x="3857150" y="1199400"/>
            <a:ext cx="7328400" cy="4860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venir"/>
              <a:buChar char="●"/>
            </a:pPr>
            <a:r>
              <a:rPr b="1" lang="en-US" sz="2200">
                <a:latin typeface="Avenir"/>
                <a:ea typeface="Avenir"/>
                <a:cs typeface="Avenir"/>
                <a:sym typeface="Avenir"/>
              </a:rPr>
              <a:t>E_MEDVALOCC</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The lower the median value of owner households, the more likely a real estate would have a title defect.</a:t>
            </a:r>
            <a:endParaRPr b="1" sz="2200">
              <a:latin typeface="Avenir"/>
              <a:ea typeface="Avenir"/>
              <a:cs typeface="Avenir"/>
              <a:sym typeface="Avenir"/>
            </a:endParaRPr>
          </a:p>
          <a:p>
            <a:pPr indent="0" lvl="0" marL="0" marR="0" rtl="0" algn="l">
              <a:lnSpc>
                <a:spcPct val="100000"/>
              </a:lnSpc>
              <a:spcBef>
                <a:spcPts val="0"/>
              </a:spcBef>
              <a:spcAft>
                <a:spcPts val="0"/>
              </a:spcAft>
              <a:buNone/>
            </a:pPr>
            <a:r>
              <a:t/>
            </a:r>
            <a:endParaRPr b="1" sz="2200">
              <a:latin typeface="Avenir"/>
              <a:ea typeface="Avenir"/>
              <a:cs typeface="Avenir"/>
              <a:sym typeface="Avenir"/>
            </a:endParaRPr>
          </a:p>
          <a:p>
            <a:pPr indent="-368300" lvl="0" marL="4572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Possible drivers of title defects</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People with lower income do not have sufficient knowledge about real estate</a:t>
            </a:r>
            <a:endParaRPr b="1" sz="2200">
              <a:latin typeface="Avenir"/>
              <a:ea typeface="Avenir"/>
              <a:cs typeface="Avenir"/>
              <a:sym typeface="Avenir"/>
            </a:endParaRPr>
          </a:p>
          <a:p>
            <a:pPr indent="-368300" lvl="1" marL="914400" marR="0" rtl="0" algn="l">
              <a:lnSpc>
                <a:spcPct val="100000"/>
              </a:lnSpc>
              <a:spcBef>
                <a:spcPts val="0"/>
              </a:spcBef>
              <a:spcAft>
                <a:spcPts val="0"/>
              </a:spcAft>
              <a:buSzPts val="2200"/>
              <a:buFont typeface="Avenir"/>
              <a:buChar char="○"/>
            </a:pPr>
            <a:r>
              <a:rPr b="1" lang="en-US" sz="2200">
                <a:latin typeface="Avenir"/>
                <a:ea typeface="Avenir"/>
                <a:cs typeface="Avenir"/>
                <a:sym typeface="Avenir"/>
              </a:rPr>
              <a:t>People are not willing to hire a lawyer to help them pay those fees, taxes, liens and other issues</a:t>
            </a:r>
            <a:endParaRPr b="1" sz="2200">
              <a:latin typeface="Avenir"/>
              <a:ea typeface="Avenir"/>
              <a:cs typeface="Avenir"/>
              <a:sym typeface="Aveni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pic>
        <p:nvPicPr>
          <p:cNvPr id="1034" name="Google Shape;1034;g6b69fc6eba_7_7"/>
          <p:cNvPicPr preferRelativeResize="0"/>
          <p:nvPr/>
        </p:nvPicPr>
        <p:blipFill rotWithShape="1">
          <a:blip r:embed="rId3">
            <a:alphaModFix/>
          </a:blip>
          <a:srcRect b="0" l="0" r="0" t="0"/>
          <a:stretch/>
        </p:blipFill>
        <p:spPr>
          <a:xfrm>
            <a:off x="-1" y="-9"/>
            <a:ext cx="12192000" cy="6858009"/>
          </a:xfrm>
          <a:prstGeom prst="rect">
            <a:avLst/>
          </a:prstGeom>
          <a:noFill/>
          <a:ln>
            <a:noFill/>
          </a:ln>
        </p:spPr>
      </p:pic>
      <p:sp>
        <p:nvSpPr>
          <p:cNvPr id="1035" name="Google Shape;1035;g6b69fc6eba_7_7"/>
          <p:cNvSpPr/>
          <p:nvPr/>
        </p:nvSpPr>
        <p:spPr>
          <a:xfrm>
            <a:off x="6248649" y="2739138"/>
            <a:ext cx="178800" cy="2013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6" name="Google Shape;1036;g6b69fc6eba_7_7"/>
          <p:cNvSpPr txBox="1"/>
          <p:nvPr/>
        </p:nvSpPr>
        <p:spPr>
          <a:xfrm>
            <a:off x="6545850" y="2586750"/>
            <a:ext cx="5314500" cy="134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rgbClr val="000000"/>
                </a:solidFill>
                <a:latin typeface="Microsoft Yahei"/>
                <a:ea typeface="Microsoft Yahei"/>
                <a:cs typeface="Microsoft Yahei"/>
                <a:sym typeface="Microsoft Yahei"/>
              </a:rPr>
              <a:t>Part </a:t>
            </a:r>
            <a:r>
              <a:rPr b="1" i="1" lang="en-US" sz="2800">
                <a:solidFill>
                  <a:schemeClr val="dk1"/>
                </a:solidFill>
                <a:latin typeface="Microsoft Yahei"/>
                <a:ea typeface="Microsoft Yahei"/>
                <a:cs typeface="Microsoft Yahei"/>
                <a:sym typeface="Microsoft Yahei"/>
              </a:rPr>
              <a:t>6</a:t>
            </a:r>
            <a:r>
              <a:rPr b="1" i="1" lang="en-US" sz="2800" u="none" cap="none" strike="noStrike">
                <a:solidFill>
                  <a:schemeClr val="dk1"/>
                </a:solidFill>
                <a:latin typeface="Microsoft Yahei"/>
                <a:ea typeface="Microsoft Yahei"/>
                <a:cs typeface="Microsoft Yahei"/>
                <a:sym typeface="Microsoft Yahei"/>
              </a:rPr>
              <a:t> </a:t>
            </a:r>
            <a:endParaRPr b="1" i="1" sz="28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2800"/>
              <a:buFont typeface="Arial"/>
              <a:buNone/>
            </a:pPr>
            <a:r>
              <a:rPr b="1" i="1" lang="en-US" sz="2800">
                <a:solidFill>
                  <a:schemeClr val="dk1"/>
                </a:solidFill>
                <a:latin typeface="Microsoft Yahei"/>
                <a:ea typeface="Microsoft Yahei"/>
                <a:cs typeface="Microsoft Yahei"/>
                <a:sym typeface="Microsoft Yahei"/>
              </a:rPr>
              <a:t>Value to Spruce</a:t>
            </a:r>
            <a:endParaRPr b="1" i="1" sz="28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2800"/>
              <a:buFont typeface="Arial"/>
              <a:buNone/>
            </a:pPr>
            <a:r>
              <a:t/>
            </a:r>
            <a:endParaRPr b="1" i="1" sz="2800" u="none" cap="none" strike="noStrike">
              <a:solidFill>
                <a:srgbClr val="000000"/>
              </a:solidFill>
              <a:latin typeface="Microsoft Yahei"/>
              <a:ea typeface="Microsoft Yahei"/>
              <a:cs typeface="Microsoft Yahei"/>
              <a:sym typeface="Microsoft Yahei"/>
            </a:endParaRPr>
          </a:p>
        </p:txBody>
      </p:sp>
      <p:sp>
        <p:nvSpPr>
          <p:cNvPr id="1037" name="Google Shape;1037;g6b69fc6eba_7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g6b69fc6eba_1_47"/>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1043" name="Google Shape;1043;g6b69fc6eba_1_47"/>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44" name="Google Shape;1044;g6b69fc6eba_1_47"/>
          <p:cNvSpPr txBox="1"/>
          <p:nvPr/>
        </p:nvSpPr>
        <p:spPr>
          <a:xfrm>
            <a:off x="4194690" y="267250"/>
            <a:ext cx="71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Assign More Weight On These Variables</a:t>
            </a:r>
            <a:endParaRPr b="1" i="0" sz="30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venir"/>
              <a:ea typeface="Avenir"/>
              <a:cs typeface="Avenir"/>
              <a:sym typeface="Avenir"/>
            </a:endParaRPr>
          </a:p>
        </p:txBody>
      </p:sp>
      <p:sp>
        <p:nvSpPr>
          <p:cNvPr id="1045" name="Google Shape;1045;g6b69fc6eba_1_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046" name="Google Shape;1046;g6b69fc6eba_1_47"/>
          <p:cNvPicPr preferRelativeResize="0"/>
          <p:nvPr/>
        </p:nvPicPr>
        <p:blipFill rotWithShape="1">
          <a:blip r:embed="rId3">
            <a:alphaModFix/>
          </a:blip>
          <a:srcRect b="0" l="0" r="43502" t="0"/>
          <a:stretch/>
        </p:blipFill>
        <p:spPr>
          <a:xfrm>
            <a:off x="6016325" y="1133736"/>
            <a:ext cx="2743199" cy="2471526"/>
          </a:xfrm>
          <a:prstGeom prst="rect">
            <a:avLst/>
          </a:prstGeom>
          <a:noFill/>
          <a:ln>
            <a:noFill/>
          </a:ln>
        </p:spPr>
      </p:pic>
      <p:pic>
        <p:nvPicPr>
          <p:cNvPr id="1047" name="Google Shape;1047;g6b69fc6eba_1_47"/>
          <p:cNvPicPr preferRelativeResize="0"/>
          <p:nvPr/>
        </p:nvPicPr>
        <p:blipFill>
          <a:blip r:embed="rId4">
            <a:alphaModFix/>
          </a:blip>
          <a:stretch>
            <a:fillRect/>
          </a:stretch>
        </p:blipFill>
        <p:spPr>
          <a:xfrm>
            <a:off x="5858350" y="3605250"/>
            <a:ext cx="2901175" cy="2471525"/>
          </a:xfrm>
          <a:prstGeom prst="rect">
            <a:avLst/>
          </a:prstGeom>
          <a:noFill/>
          <a:ln>
            <a:noFill/>
          </a:ln>
        </p:spPr>
      </p:pic>
      <p:pic>
        <p:nvPicPr>
          <p:cNvPr id="1048" name="Google Shape;1048;g6b69fc6eba_1_47"/>
          <p:cNvPicPr preferRelativeResize="0"/>
          <p:nvPr>
            <p:ph idx="1" type="body"/>
          </p:nvPr>
        </p:nvPicPr>
        <p:blipFill rotWithShape="1">
          <a:blip r:embed="rId5">
            <a:alphaModFix/>
          </a:blip>
          <a:srcRect b="-1109" l="0" r="0" t="1110"/>
          <a:stretch/>
        </p:blipFill>
        <p:spPr>
          <a:xfrm>
            <a:off x="-5650" y="0"/>
            <a:ext cx="3497400" cy="6972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g6b69fc6eba_1_62"/>
          <p:cNvSpPr/>
          <p:nvPr/>
        </p:nvSpPr>
        <p:spPr>
          <a:xfrm>
            <a:off x="0" y="188450"/>
            <a:ext cx="12192000" cy="7140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1054" name="Google Shape;1054;g6b69fc6eba_1_62"/>
          <p:cNvSpPr/>
          <p:nvPr/>
        </p:nvSpPr>
        <p:spPr>
          <a:xfrm flipH="1" rot="7191337">
            <a:off x="3607195" y="480897"/>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55" name="Google Shape;1055;g6b69fc6eba_1_62"/>
          <p:cNvSpPr txBox="1"/>
          <p:nvPr/>
        </p:nvSpPr>
        <p:spPr>
          <a:xfrm>
            <a:off x="4194701" y="267250"/>
            <a:ext cx="79974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Avenir"/>
                <a:ea typeface="Avenir"/>
                <a:cs typeface="Avenir"/>
                <a:sym typeface="Avenir"/>
              </a:rPr>
              <a:t>Narrow Down Scope For Refined Analysis </a:t>
            </a:r>
            <a:endParaRPr b="1" i="0" sz="30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venir"/>
              <a:ea typeface="Avenir"/>
              <a:cs typeface="Avenir"/>
              <a:sym typeface="Avenir"/>
            </a:endParaRPr>
          </a:p>
        </p:txBody>
      </p:sp>
      <p:sp>
        <p:nvSpPr>
          <p:cNvPr id="1056" name="Google Shape;1056;g6b69fc6eba_1_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057" name="Google Shape;1057;g6b69fc6eba_1_62"/>
          <p:cNvSpPr txBox="1"/>
          <p:nvPr/>
        </p:nvSpPr>
        <p:spPr>
          <a:xfrm>
            <a:off x="4149900" y="1479425"/>
            <a:ext cx="7384500" cy="43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Explore features within the categories of the variables selected and break down into more specific levels of features</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p:txBody>
      </p:sp>
      <p:pic>
        <p:nvPicPr>
          <p:cNvPr id="1058" name="Google Shape;1058;g6b69fc6eba_1_62"/>
          <p:cNvPicPr preferRelativeResize="0"/>
          <p:nvPr/>
        </p:nvPicPr>
        <p:blipFill>
          <a:blip r:embed="rId3">
            <a:alphaModFix/>
          </a:blip>
          <a:stretch>
            <a:fillRect/>
          </a:stretch>
        </p:blipFill>
        <p:spPr>
          <a:xfrm>
            <a:off x="6310725" y="2966025"/>
            <a:ext cx="3062851" cy="3062851"/>
          </a:xfrm>
          <a:prstGeom prst="rect">
            <a:avLst/>
          </a:prstGeom>
          <a:noFill/>
          <a:ln>
            <a:noFill/>
          </a:ln>
        </p:spPr>
      </p:pic>
      <p:pic>
        <p:nvPicPr>
          <p:cNvPr id="1059" name="Google Shape;1059;g6b69fc6eba_1_62"/>
          <p:cNvPicPr preferRelativeResize="0"/>
          <p:nvPr>
            <p:ph idx="1" type="body"/>
          </p:nvPr>
        </p:nvPicPr>
        <p:blipFill rotWithShape="1">
          <a:blip r:embed="rId4">
            <a:alphaModFix/>
          </a:blip>
          <a:srcRect b="-1109" l="0" r="0" t="1110"/>
          <a:stretch/>
        </p:blipFill>
        <p:spPr>
          <a:xfrm>
            <a:off x="-5650" y="0"/>
            <a:ext cx="3497400" cy="6972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pic>
        <p:nvPicPr>
          <p:cNvPr id="1064" name="Google Shape;1064;g6b69fc6eba_20_21"/>
          <p:cNvPicPr preferRelativeResize="0"/>
          <p:nvPr/>
        </p:nvPicPr>
        <p:blipFill rotWithShape="1">
          <a:blip r:embed="rId3">
            <a:alphaModFix/>
          </a:blip>
          <a:srcRect b="0" l="0" r="0" t="0"/>
          <a:stretch/>
        </p:blipFill>
        <p:spPr>
          <a:xfrm>
            <a:off x="-1" y="-9"/>
            <a:ext cx="12192000" cy="6858009"/>
          </a:xfrm>
          <a:prstGeom prst="rect">
            <a:avLst/>
          </a:prstGeom>
          <a:noFill/>
          <a:ln>
            <a:noFill/>
          </a:ln>
        </p:spPr>
      </p:pic>
      <p:sp>
        <p:nvSpPr>
          <p:cNvPr id="1065" name="Google Shape;1065;g6b69fc6eba_20_21"/>
          <p:cNvSpPr/>
          <p:nvPr/>
        </p:nvSpPr>
        <p:spPr>
          <a:xfrm>
            <a:off x="6248649" y="2739138"/>
            <a:ext cx="178800" cy="2013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6" name="Google Shape;1066;g6b69fc6eba_20_21"/>
          <p:cNvSpPr txBox="1"/>
          <p:nvPr/>
        </p:nvSpPr>
        <p:spPr>
          <a:xfrm>
            <a:off x="6545850" y="2586750"/>
            <a:ext cx="5314500" cy="134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rgbClr val="000000"/>
                </a:solidFill>
                <a:latin typeface="Microsoft Yahei"/>
                <a:ea typeface="Microsoft Yahei"/>
                <a:cs typeface="Microsoft Yahei"/>
                <a:sym typeface="Microsoft Yahei"/>
              </a:rPr>
              <a:t>Part </a:t>
            </a:r>
            <a:r>
              <a:rPr b="1" i="1" lang="en-US" sz="2800">
                <a:solidFill>
                  <a:schemeClr val="dk1"/>
                </a:solidFill>
                <a:latin typeface="Microsoft Yahei"/>
                <a:ea typeface="Microsoft Yahei"/>
                <a:cs typeface="Microsoft Yahei"/>
                <a:sym typeface="Microsoft Yahei"/>
              </a:rPr>
              <a:t>7</a:t>
            </a:r>
            <a:r>
              <a:rPr b="1" i="1" lang="en-US" sz="2800" u="none" cap="none" strike="noStrike">
                <a:solidFill>
                  <a:schemeClr val="dk1"/>
                </a:solidFill>
                <a:latin typeface="Microsoft Yahei"/>
                <a:ea typeface="Microsoft Yahei"/>
                <a:cs typeface="Microsoft Yahei"/>
                <a:sym typeface="Microsoft Yahei"/>
              </a:rPr>
              <a:t> </a:t>
            </a:r>
            <a:endParaRPr b="1" i="1" sz="2800" u="none" cap="none" strike="noStrike">
              <a:solidFill>
                <a:schemeClr val="dk1"/>
              </a:solidFill>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b="1" i="1" lang="en-US" sz="2800" u="sng">
                <a:solidFill>
                  <a:schemeClr val="hlink"/>
                </a:solidFill>
                <a:latin typeface="Microsoft Yahei"/>
                <a:ea typeface="Microsoft Yahei"/>
                <a:cs typeface="Microsoft Yahei"/>
                <a:sym typeface="Microsoft Yahei"/>
                <a:hlinkClick r:id="rId4"/>
              </a:rPr>
              <a:t>Shiny Apps</a:t>
            </a:r>
            <a:endParaRPr b="1" i="1" sz="2800">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2800"/>
              <a:buFont typeface="Arial"/>
              <a:buNone/>
            </a:pPr>
            <a:r>
              <a:t/>
            </a:r>
            <a:endParaRPr b="1" i="1" sz="2800" u="none" cap="none" strike="noStrike">
              <a:solidFill>
                <a:srgbClr val="000000"/>
              </a:solidFill>
              <a:latin typeface="Microsoft Yahei"/>
              <a:ea typeface="Microsoft Yahei"/>
              <a:cs typeface="Microsoft Yahei"/>
              <a:sym typeface="Microsoft Yahei"/>
            </a:endParaRPr>
          </a:p>
        </p:txBody>
      </p:sp>
      <p:sp>
        <p:nvSpPr>
          <p:cNvPr id="1067" name="Google Shape;1067;g6b69fc6eba_20_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pic>
        <p:nvPicPr>
          <p:cNvPr id="1072" name="Google Shape;1072;g61afa42c81_2_487"/>
          <p:cNvPicPr preferRelativeResize="0"/>
          <p:nvPr/>
        </p:nvPicPr>
        <p:blipFill rotWithShape="1">
          <a:blip r:embed="rId3">
            <a:alphaModFix/>
          </a:blip>
          <a:srcRect b="0" l="0" r="0" t="0"/>
          <a:stretch/>
        </p:blipFill>
        <p:spPr>
          <a:xfrm>
            <a:off x="1444" y="0"/>
            <a:ext cx="12189112" cy="6857999"/>
          </a:xfrm>
          <a:prstGeom prst="rect">
            <a:avLst/>
          </a:prstGeom>
          <a:noFill/>
          <a:ln>
            <a:noFill/>
          </a:ln>
        </p:spPr>
      </p:pic>
      <p:sp>
        <p:nvSpPr>
          <p:cNvPr id="1073" name="Google Shape;1073;g61afa42c81_2_487"/>
          <p:cNvSpPr txBox="1"/>
          <p:nvPr/>
        </p:nvSpPr>
        <p:spPr>
          <a:xfrm>
            <a:off x="1524000" y="3091883"/>
            <a:ext cx="9144000" cy="68954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4800"/>
              <a:buFont typeface="Arial"/>
              <a:buNone/>
            </a:pPr>
            <a:r>
              <a:rPr b="1" i="0" lang="en-US" sz="4800" u="none" cap="none" strike="noStrike">
                <a:solidFill>
                  <a:schemeClr val="lt1"/>
                </a:solidFill>
                <a:latin typeface="Microsoft Yahei"/>
                <a:ea typeface="Microsoft Yahei"/>
                <a:cs typeface="Microsoft Yahei"/>
                <a:sym typeface="Microsoft Yahei"/>
              </a:rPr>
              <a:t>THANKS</a:t>
            </a:r>
            <a:endParaRPr b="1" i="0" sz="4800" u="none" cap="none" strike="noStrike">
              <a:solidFill>
                <a:schemeClr val="lt1"/>
              </a:solidFill>
              <a:latin typeface="Microsoft Yahei"/>
              <a:ea typeface="Microsoft Yahei"/>
              <a:cs typeface="Microsoft Yahei"/>
              <a:sym typeface="Microsoft Yahei"/>
            </a:endParaRPr>
          </a:p>
        </p:txBody>
      </p:sp>
      <p:sp>
        <p:nvSpPr>
          <p:cNvPr id="1074" name="Google Shape;1074;g61afa42c81_2_487"/>
          <p:cNvSpPr/>
          <p:nvPr/>
        </p:nvSpPr>
        <p:spPr>
          <a:xfrm>
            <a:off x="3983321" y="2595109"/>
            <a:ext cx="3920700" cy="1667700"/>
          </a:xfrm>
          <a:prstGeom prst="rect">
            <a:avLst/>
          </a:prstGeom>
          <a:noFill/>
          <a:ln cap="flat" cmpd="sng" w="57150">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5" name="Google Shape;1075;g61afa42c81_2_48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g6225fe5ad3_4_0"/>
          <p:cNvPicPr preferRelativeResize="0"/>
          <p:nvPr>
            <p:ph idx="1" type="body"/>
          </p:nvPr>
        </p:nvPicPr>
        <p:blipFill rotWithShape="1">
          <a:blip r:embed="rId3">
            <a:alphaModFix/>
          </a:blip>
          <a:srcRect b="0" l="0" r="0" t="0"/>
          <a:stretch/>
        </p:blipFill>
        <p:spPr>
          <a:xfrm>
            <a:off x="-6300" y="4"/>
            <a:ext cx="12204600" cy="6900900"/>
          </a:xfrm>
          <a:prstGeom prst="rect">
            <a:avLst/>
          </a:prstGeom>
          <a:noFill/>
          <a:ln>
            <a:noFill/>
          </a:ln>
        </p:spPr>
      </p:pic>
      <p:sp>
        <p:nvSpPr>
          <p:cNvPr id="142" name="Google Shape;142;g6225fe5ad3_4_0"/>
          <p:cNvSpPr/>
          <p:nvPr/>
        </p:nvSpPr>
        <p:spPr>
          <a:xfrm>
            <a:off x="-12800" y="188450"/>
            <a:ext cx="12204600" cy="870300"/>
          </a:xfrm>
          <a:prstGeom prst="rect">
            <a:avLst/>
          </a:prstGeom>
          <a:solidFill>
            <a:srgbClr val="D4E1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3000" u="none" cap="none" strike="noStrike">
              <a:solidFill>
                <a:srgbClr val="000000"/>
              </a:solidFill>
              <a:latin typeface="Avenir"/>
              <a:ea typeface="Avenir"/>
              <a:cs typeface="Avenir"/>
              <a:sym typeface="Avenir"/>
            </a:endParaRPr>
          </a:p>
        </p:txBody>
      </p:sp>
      <p:sp>
        <p:nvSpPr>
          <p:cNvPr id="143" name="Google Shape;143;g6225fe5ad3_4_0"/>
          <p:cNvSpPr txBox="1"/>
          <p:nvPr/>
        </p:nvSpPr>
        <p:spPr>
          <a:xfrm>
            <a:off x="639450" y="401450"/>
            <a:ext cx="11097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venir"/>
                <a:ea typeface="Avenir"/>
                <a:cs typeface="Avenir"/>
                <a:sym typeface="Avenir"/>
              </a:rPr>
              <a:t>Real Estate </a:t>
            </a:r>
            <a:r>
              <a:rPr b="1" lang="en-US" sz="2800">
                <a:solidFill>
                  <a:schemeClr val="dk1"/>
                </a:solidFill>
                <a:latin typeface="Avenir"/>
                <a:ea typeface="Avenir"/>
                <a:cs typeface="Avenir"/>
                <a:sym typeface="Avenir"/>
              </a:rPr>
              <a:t>Title Insurance</a:t>
            </a:r>
            <a:r>
              <a:rPr b="1" i="0" lang="en-US" sz="2800" u="none" cap="none" strike="noStrike">
                <a:solidFill>
                  <a:schemeClr val="dk1"/>
                </a:solidFill>
                <a:latin typeface="Avenir"/>
                <a:ea typeface="Avenir"/>
                <a:cs typeface="Avenir"/>
                <a:sym typeface="Avenir"/>
              </a:rPr>
              <a:t> </a:t>
            </a:r>
            <a:r>
              <a:rPr b="1" lang="en-US" sz="2800">
                <a:solidFill>
                  <a:schemeClr val="dk1"/>
                </a:solidFill>
                <a:latin typeface="Avenir"/>
                <a:ea typeface="Avenir"/>
                <a:cs typeface="Avenir"/>
                <a:sym typeface="Avenir"/>
              </a:rPr>
              <a:t>Is</a:t>
            </a:r>
            <a:r>
              <a:rPr b="1" i="0" lang="en-US" sz="2800" u="none" cap="none" strike="noStrike">
                <a:solidFill>
                  <a:schemeClr val="dk1"/>
                </a:solidFill>
                <a:latin typeface="Avenir"/>
                <a:ea typeface="Avenir"/>
                <a:cs typeface="Avenir"/>
                <a:sym typeface="Avenir"/>
              </a:rPr>
              <a:t> Opaque, Complex, Confusing</a:t>
            </a:r>
            <a:endParaRPr b="1" i="0" sz="2800" u="none" cap="none" strike="noStrike">
              <a:solidFill>
                <a:srgbClr val="000000"/>
              </a:solidFill>
              <a:latin typeface="Avenir"/>
              <a:ea typeface="Avenir"/>
              <a:cs typeface="Avenir"/>
              <a:sym typeface="Avenir"/>
            </a:endParaRPr>
          </a:p>
        </p:txBody>
      </p:sp>
      <p:sp>
        <p:nvSpPr>
          <p:cNvPr id="144" name="Google Shape;144;g6225fe5ad3_4_0"/>
          <p:cNvSpPr/>
          <p:nvPr/>
        </p:nvSpPr>
        <p:spPr>
          <a:xfrm rot="5400000">
            <a:off x="7108200" y="3687700"/>
            <a:ext cx="1193700" cy="7668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6225fe5ad3_4_0"/>
          <p:cNvSpPr/>
          <p:nvPr/>
        </p:nvSpPr>
        <p:spPr>
          <a:xfrm flipH="1" rot="7191337">
            <a:off x="163440" y="538900"/>
            <a:ext cx="731595" cy="91389"/>
          </a:xfrm>
          <a:prstGeom prst="parallelogram">
            <a:avLst>
              <a:gd fmla="val 56910"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6" name="Google Shape;146;g6225fe5ad3_4_0"/>
          <p:cNvSpPr/>
          <p:nvPr/>
        </p:nvSpPr>
        <p:spPr>
          <a:xfrm>
            <a:off x="440050" y="1479100"/>
            <a:ext cx="3687000" cy="4553400"/>
          </a:xfrm>
          <a:prstGeom prst="roundRect">
            <a:avLst>
              <a:gd fmla="val 16667" name="adj"/>
            </a:avLst>
          </a:prstGeom>
          <a:solidFill>
            <a:srgbClr val="42E8CE">
              <a:alpha val="32549"/>
            </a:srgbClr>
          </a:solidFill>
          <a:ln cap="flat" cmpd="sng" w="9525">
            <a:solidFill>
              <a:srgbClr val="00C6BB"/>
            </a:solidFill>
            <a:prstDash val="solid"/>
            <a:round/>
            <a:headEnd len="sm" w="sm" type="none"/>
            <a:tailEnd len="sm" w="sm" type="none"/>
          </a:ln>
        </p:spPr>
        <p:txBody>
          <a:bodyPr anchorCtr="0" anchor="ctr"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Usually required by secondary mortgage market for home buyer</a:t>
            </a:r>
            <a:endParaRPr b="0" i="0" sz="24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venir"/>
              <a:ea typeface="Avenir"/>
              <a:cs typeface="Avenir"/>
              <a:sym typeface="Avenir"/>
            </a:endParaRPr>
          </a:p>
          <a:p>
            <a:pPr indent="-381000" lvl="0" marL="457200" marR="0" rtl="0" algn="l">
              <a:lnSpc>
                <a:spcPct val="10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P</a:t>
            </a:r>
            <a:r>
              <a:rPr b="0" i="0" lang="en-US" sz="2400" u="none" cap="none" strike="noStrike">
                <a:solidFill>
                  <a:schemeClr val="dk1"/>
                </a:solidFill>
                <a:latin typeface="Avenir"/>
                <a:ea typeface="Avenir"/>
                <a:cs typeface="Avenir"/>
                <a:sym typeface="Avenir"/>
              </a:rPr>
              <a:t>rotect against financial losses from </a:t>
            </a:r>
            <a:r>
              <a:rPr lang="en-US" sz="2400">
                <a:solidFill>
                  <a:schemeClr val="dk1"/>
                </a:solidFill>
                <a:latin typeface="Avenir"/>
                <a:ea typeface="Avenir"/>
                <a:cs typeface="Avenir"/>
                <a:sym typeface="Avenir"/>
              </a:rPr>
              <a:t>lawsuits &amp; </a:t>
            </a:r>
            <a:r>
              <a:rPr b="0" i="0" lang="en-US" sz="2400" u="none" cap="none" strike="noStrike">
                <a:solidFill>
                  <a:schemeClr val="dk1"/>
                </a:solidFill>
                <a:latin typeface="Avenir"/>
                <a:ea typeface="Avenir"/>
                <a:cs typeface="Avenir"/>
                <a:sym typeface="Avenir"/>
              </a:rPr>
              <a:t>title defects</a:t>
            </a:r>
            <a:endParaRPr b="0" i="0" sz="2400" u="none" cap="none" strike="noStrike">
              <a:solidFill>
                <a:schemeClr val="dk1"/>
              </a:solidFill>
              <a:latin typeface="Avenir"/>
              <a:ea typeface="Avenir"/>
              <a:cs typeface="Avenir"/>
              <a:sym typeface="Avenir"/>
            </a:endParaRPr>
          </a:p>
        </p:txBody>
      </p:sp>
      <p:sp>
        <p:nvSpPr>
          <p:cNvPr id="147" name="Google Shape;147;g6225fe5ad3_4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48" name="Google Shape;148;g6225fe5ad3_4_0"/>
          <p:cNvPicPr preferRelativeResize="0"/>
          <p:nvPr/>
        </p:nvPicPr>
        <p:blipFill rotWithShape="1">
          <a:blip r:embed="rId4">
            <a:alphaModFix/>
          </a:blip>
          <a:srcRect b="0" l="0" r="0" t="0"/>
          <a:stretch/>
        </p:blipFill>
        <p:spPr>
          <a:xfrm>
            <a:off x="4285025" y="1473000"/>
            <a:ext cx="7451724" cy="4469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g61afa42c81_6_40"/>
          <p:cNvPicPr preferRelativeResize="0"/>
          <p:nvPr/>
        </p:nvPicPr>
        <p:blipFill rotWithShape="1">
          <a:blip r:embed="rId3">
            <a:alphaModFix/>
          </a:blip>
          <a:srcRect b="0" l="0" r="0" t="0"/>
          <a:stretch/>
        </p:blipFill>
        <p:spPr>
          <a:xfrm>
            <a:off x="0" y="0"/>
            <a:ext cx="12192001" cy="6870701"/>
          </a:xfrm>
          <a:prstGeom prst="rect">
            <a:avLst/>
          </a:prstGeom>
          <a:noFill/>
          <a:ln>
            <a:noFill/>
          </a:ln>
        </p:spPr>
      </p:pic>
      <p:sp>
        <p:nvSpPr>
          <p:cNvPr id="154" name="Google Shape;154;g61afa42c81_6_40"/>
          <p:cNvSpPr/>
          <p:nvPr/>
        </p:nvSpPr>
        <p:spPr>
          <a:xfrm>
            <a:off x="457200" y="1206500"/>
            <a:ext cx="11252100" cy="5194200"/>
          </a:xfrm>
          <a:prstGeom prst="rect">
            <a:avLst/>
          </a:prstGeom>
          <a:noFill/>
          <a:ln cap="flat" cmpd="sng" w="38100">
            <a:solidFill>
              <a:srgbClr val="6666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venir"/>
                <a:ea typeface="Avenir"/>
                <a:cs typeface="Avenir"/>
                <a:sym typeface="Avenir"/>
              </a:rPr>
              <a:t>Spruce’s mission is to </a:t>
            </a:r>
            <a:endParaRPr b="0" i="0" sz="36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venir"/>
                <a:ea typeface="Avenir"/>
                <a:cs typeface="Avenir"/>
                <a:sym typeface="Avenir"/>
              </a:rPr>
              <a:t>make buying and selling real estate </a:t>
            </a:r>
            <a:endParaRPr b="0" i="0" sz="36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600"/>
              <a:buFont typeface="Arial"/>
              <a:buNone/>
            </a:pPr>
            <a:r>
              <a:rPr b="1" i="1" lang="en-US" sz="3600" u="none" cap="none" strike="noStrike">
                <a:solidFill>
                  <a:srgbClr val="000000"/>
                </a:solidFill>
                <a:latin typeface="Avenir"/>
                <a:ea typeface="Avenir"/>
                <a:cs typeface="Avenir"/>
                <a:sym typeface="Avenir"/>
              </a:rPr>
              <a:t>simple, affordable, effortless</a:t>
            </a:r>
            <a:endParaRPr b="1" i="1" sz="36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venir"/>
                <a:ea typeface="Avenir"/>
                <a:cs typeface="Avenir"/>
                <a:sym typeface="Avenir"/>
              </a:rPr>
              <a:t>through proprietary digital closing technology</a:t>
            </a:r>
            <a:endParaRPr b="0" i="0" sz="3600" u="none" cap="none" strike="noStrike">
              <a:solidFill>
                <a:srgbClr val="000000"/>
              </a:solidFill>
              <a:latin typeface="Avenir"/>
              <a:ea typeface="Avenir"/>
              <a:cs typeface="Avenir"/>
              <a:sym typeface="Avenir"/>
            </a:endParaRPr>
          </a:p>
        </p:txBody>
      </p:sp>
      <p:sp>
        <p:nvSpPr>
          <p:cNvPr id="155" name="Google Shape;155;g61afa42c81_6_40"/>
          <p:cNvSpPr/>
          <p:nvPr/>
        </p:nvSpPr>
        <p:spPr>
          <a:xfrm>
            <a:off x="4890460" y="882171"/>
            <a:ext cx="2411100" cy="648600"/>
          </a:xfrm>
          <a:prstGeom prst="rect">
            <a:avLst/>
          </a:prstGeom>
          <a:solidFill>
            <a:srgbClr val="42E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3A3838"/>
                </a:solidFill>
                <a:latin typeface="Avenir"/>
                <a:ea typeface="Avenir"/>
                <a:cs typeface="Avenir"/>
                <a:sym typeface="Avenir"/>
              </a:rPr>
              <a:t>Spruce</a:t>
            </a:r>
            <a:endParaRPr b="1" i="0" sz="3600" u="none" cap="none" strike="noStrike">
              <a:solidFill>
                <a:srgbClr val="3A3838"/>
              </a:solidFill>
              <a:latin typeface="Avenir"/>
              <a:ea typeface="Avenir"/>
              <a:cs typeface="Avenir"/>
              <a:sym typeface="Avenir"/>
            </a:endParaRPr>
          </a:p>
        </p:txBody>
      </p:sp>
      <p:sp>
        <p:nvSpPr>
          <p:cNvPr id="156" name="Google Shape;156;g61afa42c81_6_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g6b69fc6eba_1_90"/>
          <p:cNvSpPr/>
          <p:nvPr/>
        </p:nvSpPr>
        <p:spPr>
          <a:xfrm>
            <a:off x="0" y="0"/>
            <a:ext cx="3262200" cy="962700"/>
          </a:xfrm>
          <a:prstGeom prst="rect">
            <a:avLst/>
          </a:prstGeom>
          <a:solidFill>
            <a:srgbClr val="42E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3000" u="none" cap="none" strike="noStrike">
                <a:solidFill>
                  <a:srgbClr val="000000"/>
                </a:solidFill>
                <a:latin typeface="Avenir"/>
                <a:ea typeface="Avenir"/>
                <a:cs typeface="Avenir"/>
                <a:sym typeface="Avenir"/>
              </a:rPr>
              <a:t>Business Challenges</a:t>
            </a:r>
            <a:endParaRPr b="0" i="0" sz="3000" u="none" cap="none" strike="noStrike">
              <a:solidFill>
                <a:srgbClr val="000000"/>
              </a:solidFill>
              <a:latin typeface="Avenir"/>
              <a:ea typeface="Avenir"/>
              <a:cs typeface="Avenir"/>
              <a:sym typeface="Avenir"/>
            </a:endParaRPr>
          </a:p>
        </p:txBody>
      </p:sp>
      <p:sp>
        <p:nvSpPr>
          <p:cNvPr id="162" name="Google Shape;162;g6b69fc6eba_1_90"/>
          <p:cNvSpPr/>
          <p:nvPr/>
        </p:nvSpPr>
        <p:spPr>
          <a:xfrm>
            <a:off x="3262125" y="0"/>
            <a:ext cx="4359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venir"/>
              <a:ea typeface="Avenir"/>
              <a:cs typeface="Avenir"/>
              <a:sym typeface="Avenir"/>
            </a:endParaRPr>
          </a:p>
        </p:txBody>
      </p:sp>
      <p:sp>
        <p:nvSpPr>
          <p:cNvPr id="163" name="Google Shape;163;g6b69fc6eba_1_90"/>
          <p:cNvSpPr/>
          <p:nvPr/>
        </p:nvSpPr>
        <p:spPr>
          <a:xfrm>
            <a:off x="7621600" y="0"/>
            <a:ext cx="4570500" cy="68580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6b69fc6eba_1_90"/>
          <p:cNvSpPr/>
          <p:nvPr/>
        </p:nvSpPr>
        <p:spPr>
          <a:xfrm>
            <a:off x="3262125" y="0"/>
            <a:ext cx="4359600" cy="962700"/>
          </a:xfrm>
          <a:prstGeom prst="rect">
            <a:avLst/>
          </a:prstGeom>
          <a:solidFill>
            <a:srgbClr val="42E8CE">
              <a:alpha val="3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3000">
                <a:latin typeface="Avenir"/>
                <a:ea typeface="Avenir"/>
                <a:cs typeface="Avenir"/>
                <a:sym typeface="Avenir"/>
              </a:rPr>
              <a:t>What Evergreens Does</a:t>
            </a:r>
            <a:endParaRPr b="0" i="0" sz="3000" u="none" cap="none" strike="noStrike">
              <a:solidFill>
                <a:srgbClr val="000000"/>
              </a:solidFill>
              <a:latin typeface="Avenir"/>
              <a:ea typeface="Avenir"/>
              <a:cs typeface="Avenir"/>
              <a:sym typeface="Avenir"/>
            </a:endParaRPr>
          </a:p>
        </p:txBody>
      </p:sp>
      <p:sp>
        <p:nvSpPr>
          <p:cNvPr id="165" name="Google Shape;165;g6b69fc6eba_1_90"/>
          <p:cNvSpPr/>
          <p:nvPr/>
        </p:nvSpPr>
        <p:spPr>
          <a:xfrm>
            <a:off x="7621425" y="0"/>
            <a:ext cx="4570500" cy="962700"/>
          </a:xfrm>
          <a:prstGeom prst="rect">
            <a:avLst/>
          </a:prstGeom>
          <a:solidFill>
            <a:srgbClr val="D4E1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3000">
                <a:latin typeface="Avenir"/>
                <a:ea typeface="Avenir"/>
                <a:cs typeface="Avenir"/>
                <a:sym typeface="Avenir"/>
              </a:rPr>
              <a:t>Objective</a:t>
            </a:r>
            <a:endParaRPr b="0" i="0" sz="3000" u="none" cap="none" strike="noStrike">
              <a:solidFill>
                <a:srgbClr val="000000"/>
              </a:solidFill>
              <a:latin typeface="Avenir"/>
              <a:ea typeface="Avenir"/>
              <a:cs typeface="Avenir"/>
              <a:sym typeface="Avenir"/>
            </a:endParaRPr>
          </a:p>
        </p:txBody>
      </p:sp>
      <p:sp>
        <p:nvSpPr>
          <p:cNvPr id="166" name="Google Shape;166;g6b69fc6eba_1_90"/>
          <p:cNvSpPr/>
          <p:nvPr/>
        </p:nvSpPr>
        <p:spPr>
          <a:xfrm>
            <a:off x="424375" y="1733700"/>
            <a:ext cx="2562900" cy="447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400">
                <a:latin typeface="Avenir"/>
                <a:ea typeface="Avenir"/>
                <a:cs typeface="Avenir"/>
                <a:sym typeface="Avenir"/>
              </a:rPr>
              <a:t>Title search alone is not sufficient to evaluate title risks: also need to predict a property’s likelihood of involving a lawsuit</a:t>
            </a:r>
            <a:endParaRPr b="0" i="0" sz="2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venir"/>
              <a:ea typeface="Avenir"/>
              <a:cs typeface="Avenir"/>
              <a:sym typeface="Avenir"/>
            </a:endParaRPr>
          </a:p>
        </p:txBody>
      </p:sp>
      <p:sp>
        <p:nvSpPr>
          <p:cNvPr id="167" name="Google Shape;167;g6b69fc6eba_1_90"/>
          <p:cNvSpPr/>
          <p:nvPr/>
        </p:nvSpPr>
        <p:spPr>
          <a:xfrm>
            <a:off x="3303375" y="1049850"/>
            <a:ext cx="4277100" cy="5688600"/>
          </a:xfrm>
          <a:prstGeom prst="rect">
            <a:avLst/>
          </a:prstGeom>
          <a:noFill/>
          <a:ln cap="flat" cmpd="sng" w="28575">
            <a:solidFill>
              <a:srgbClr val="666666"/>
            </a:solidFill>
            <a:prstDash val="dot"/>
            <a:miter lim="800000"/>
            <a:headEnd len="sm" w="sm" type="none"/>
            <a:tailEnd len="sm" w="sm" type="none"/>
          </a:ln>
        </p:spPr>
        <p:txBody>
          <a:bodyPr anchorCtr="0" anchor="ctr"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168" name="Google Shape;168;g6b69fc6eba_1_90"/>
          <p:cNvSpPr/>
          <p:nvPr/>
        </p:nvSpPr>
        <p:spPr>
          <a:xfrm>
            <a:off x="3810824" y="1529700"/>
            <a:ext cx="3262200" cy="4473300"/>
          </a:xfrm>
          <a:prstGeom prst="rect">
            <a:avLst/>
          </a:prstGeom>
          <a:noFill/>
          <a:ln>
            <a:noFill/>
          </a:ln>
        </p:spPr>
        <p:txBody>
          <a:bodyPr anchorCtr="0" anchor="ctr" bIns="45700" lIns="91425" spcFirstLastPara="1" rIns="91425" wrap="square" tIns="45700">
            <a:noAutofit/>
          </a:bodyPr>
          <a:lstStyle/>
          <a:p>
            <a:pPr indent="-381000" lvl="0" marL="457200" marR="0" rtl="0" algn="l">
              <a:lnSpc>
                <a:spcPct val="100000"/>
              </a:lnSpc>
              <a:spcBef>
                <a:spcPts val="0"/>
              </a:spcBef>
              <a:spcAft>
                <a:spcPts val="0"/>
              </a:spcAft>
              <a:buClr>
                <a:schemeClr val="dk1"/>
              </a:buClr>
              <a:buSzPts val="2400"/>
              <a:buFont typeface="Avenir"/>
              <a:buChar char="❏"/>
            </a:pPr>
            <a:r>
              <a:rPr b="0" i="0" lang="en-US" sz="2400" u="none" cap="none" strike="noStrike">
                <a:solidFill>
                  <a:schemeClr val="dk1"/>
                </a:solidFill>
                <a:latin typeface="Avenir"/>
                <a:ea typeface="Avenir"/>
                <a:cs typeface="Avenir"/>
                <a:sym typeface="Avenir"/>
              </a:rPr>
              <a:t>Analyze data of property owners and title defects</a:t>
            </a:r>
            <a:endParaRPr b="0" i="0" sz="2400" u="none" cap="none" strike="noStrike">
              <a:solidFill>
                <a:schemeClr val="dk1"/>
              </a:solidFill>
              <a:latin typeface="Avenir"/>
              <a:ea typeface="Avenir"/>
              <a:cs typeface="Avenir"/>
              <a:sym typeface="Avenir"/>
            </a:endParaRPr>
          </a:p>
          <a:p>
            <a:pPr indent="0" lvl="0" marL="457200" marR="0" rtl="0" algn="l">
              <a:lnSpc>
                <a:spcPct val="100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Avenir"/>
              <a:buChar char="❏"/>
            </a:pPr>
            <a:r>
              <a:rPr b="0" i="0" lang="en-US" sz="2400" u="none" cap="none" strike="noStrike">
                <a:solidFill>
                  <a:schemeClr val="dk1"/>
                </a:solidFill>
                <a:latin typeface="Avenir"/>
                <a:ea typeface="Avenir"/>
                <a:cs typeface="Avenir"/>
                <a:sym typeface="Avenir"/>
              </a:rPr>
              <a:t>Determine most predictive attributes</a:t>
            </a:r>
            <a:r>
              <a:rPr lang="en-US" sz="2400">
                <a:solidFill>
                  <a:schemeClr val="dk1"/>
                </a:solidFill>
                <a:latin typeface="Avenir"/>
                <a:ea typeface="Avenir"/>
                <a:cs typeface="Avenir"/>
                <a:sym typeface="Avenir"/>
              </a:rPr>
              <a:t> for title risk</a:t>
            </a:r>
            <a:endParaRPr b="0" i="0" sz="2400" u="none" cap="none" strike="noStrike">
              <a:solidFill>
                <a:srgbClr val="000000"/>
              </a:solidFill>
              <a:latin typeface="Avenir"/>
              <a:ea typeface="Avenir"/>
              <a:cs typeface="Avenir"/>
              <a:sym typeface="Avenir"/>
            </a:endParaRPr>
          </a:p>
        </p:txBody>
      </p:sp>
      <p:sp>
        <p:nvSpPr>
          <p:cNvPr id="169" name="Google Shape;169;g6b69fc6eba_1_90"/>
          <p:cNvSpPr/>
          <p:nvPr/>
        </p:nvSpPr>
        <p:spPr>
          <a:xfrm>
            <a:off x="8553299" y="1140750"/>
            <a:ext cx="2857800" cy="4881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venir"/>
                <a:ea typeface="Avenir"/>
                <a:cs typeface="Avenir"/>
                <a:sym typeface="Avenir"/>
              </a:rPr>
              <a:t>More Accurate Prediction for </a:t>
            </a:r>
            <a:r>
              <a:rPr lang="en-US" sz="3000">
                <a:solidFill>
                  <a:schemeClr val="dk1"/>
                </a:solidFill>
                <a:latin typeface="Avenir"/>
                <a:ea typeface="Avenir"/>
                <a:cs typeface="Avenir"/>
                <a:sym typeface="Avenir"/>
              </a:rPr>
              <a:t>Title Risk</a:t>
            </a:r>
            <a:endParaRPr b="0" i="0" sz="3000" u="none" cap="none" strike="noStrike">
              <a:solidFill>
                <a:schemeClr val="dk1"/>
              </a:solidFill>
              <a:latin typeface="Avenir"/>
              <a:ea typeface="Avenir"/>
              <a:cs typeface="Avenir"/>
              <a:sym typeface="Avenir"/>
            </a:endParaRPr>
          </a:p>
          <a:p>
            <a:pPr indent="-381000" lvl="0" marL="457200" marR="0" rtl="0" algn="ctr">
              <a:lnSpc>
                <a:spcPct val="100000"/>
              </a:lnSpc>
              <a:spcBef>
                <a:spcPts val="0"/>
              </a:spcBef>
              <a:spcAft>
                <a:spcPts val="0"/>
              </a:spcAft>
              <a:buClr>
                <a:schemeClr val="dk1"/>
              </a:buClr>
              <a:buSzPts val="2400"/>
              <a:buFont typeface="Arial"/>
              <a:buChar char="➔"/>
            </a:pPr>
            <a:r>
              <a:rPr b="0" i="0" lang="en-US" sz="3000" u="none" cap="none" strike="noStrike">
                <a:solidFill>
                  <a:schemeClr val="dk1"/>
                </a:solidFill>
                <a:latin typeface="Avenir"/>
                <a:ea typeface="Avenir"/>
                <a:cs typeface="Avenir"/>
                <a:sym typeface="Avenir"/>
              </a:rPr>
              <a:t>  </a:t>
            </a:r>
            <a:endParaRPr b="0" i="0" sz="3000" u="none" cap="none" strike="noStrike">
              <a:solidFill>
                <a:schemeClr val="dk1"/>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000"/>
              <a:buFont typeface="Arial"/>
              <a:buNone/>
            </a:pPr>
            <a:r>
              <a:rPr lang="en-US" sz="3000">
                <a:solidFill>
                  <a:schemeClr val="dk1"/>
                </a:solidFill>
                <a:latin typeface="Avenir"/>
                <a:ea typeface="Avenir"/>
                <a:cs typeface="Avenir"/>
                <a:sym typeface="Avenir"/>
              </a:rPr>
              <a:t>More informed underwriting decisions</a:t>
            </a:r>
            <a:endParaRPr sz="3000">
              <a:solidFill>
                <a:schemeClr val="dk1"/>
              </a:solidFill>
              <a:latin typeface="Avenir"/>
              <a:ea typeface="Avenir"/>
              <a:cs typeface="Avenir"/>
              <a:sym typeface="Avenir"/>
            </a:endParaRPr>
          </a:p>
        </p:txBody>
      </p:sp>
      <p:sp>
        <p:nvSpPr>
          <p:cNvPr id="170" name="Google Shape;170;g6b69fc6eba_1_90"/>
          <p:cNvSpPr/>
          <p:nvPr/>
        </p:nvSpPr>
        <p:spPr>
          <a:xfrm>
            <a:off x="2917075" y="3004050"/>
            <a:ext cx="811500" cy="849900"/>
          </a:xfrm>
          <a:prstGeom prst="rightArrow">
            <a:avLst>
              <a:gd fmla="val 50000" name="adj1"/>
              <a:gd fmla="val 50000" name="adj2"/>
            </a:avLst>
          </a:prstGeom>
          <a:solidFill>
            <a:srgbClr val="42E8CE">
              <a:alpha val="32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6b69fc6eba_1_90"/>
          <p:cNvSpPr/>
          <p:nvPr/>
        </p:nvSpPr>
        <p:spPr>
          <a:xfrm>
            <a:off x="7294550" y="3004050"/>
            <a:ext cx="811500" cy="849900"/>
          </a:xfrm>
          <a:prstGeom prst="rightArrow">
            <a:avLst>
              <a:gd fmla="val 50000" name="adj1"/>
              <a:gd fmla="val 50000" name="adj2"/>
            </a:avLst>
          </a:prstGeom>
          <a:solidFill>
            <a:srgbClr val="42E8CE">
              <a:alpha val="32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6b69fc6eba_1_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g61afa42c81_13_57"/>
          <p:cNvPicPr preferRelativeResize="0"/>
          <p:nvPr/>
        </p:nvPicPr>
        <p:blipFill rotWithShape="1">
          <a:blip r:embed="rId3">
            <a:alphaModFix/>
          </a:blip>
          <a:srcRect b="0" l="0" r="0" t="0"/>
          <a:stretch/>
        </p:blipFill>
        <p:spPr>
          <a:xfrm>
            <a:off x="-1" y="-9"/>
            <a:ext cx="12192000" cy="6858009"/>
          </a:xfrm>
          <a:prstGeom prst="rect">
            <a:avLst/>
          </a:prstGeom>
          <a:noFill/>
          <a:ln>
            <a:noFill/>
          </a:ln>
        </p:spPr>
      </p:pic>
      <p:sp>
        <p:nvSpPr>
          <p:cNvPr id="178" name="Google Shape;178;g61afa42c81_13_57"/>
          <p:cNvSpPr/>
          <p:nvPr/>
        </p:nvSpPr>
        <p:spPr>
          <a:xfrm>
            <a:off x="6248649" y="2739138"/>
            <a:ext cx="178800" cy="201300"/>
          </a:xfrm>
          <a:prstGeom prst="rect">
            <a:avLst/>
          </a:prstGeom>
          <a:noFill/>
          <a:ln cap="flat" cmpd="sng" w="28575">
            <a:solidFill>
              <a:srgbClr val="42E8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g61afa42c81_13_57"/>
          <p:cNvSpPr txBox="1"/>
          <p:nvPr/>
        </p:nvSpPr>
        <p:spPr>
          <a:xfrm>
            <a:off x="6545850" y="2586750"/>
            <a:ext cx="5314500" cy="134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rgbClr val="000000"/>
                </a:solidFill>
                <a:latin typeface="Microsoft Yahei"/>
                <a:ea typeface="Microsoft Yahei"/>
                <a:cs typeface="Microsoft Yahei"/>
                <a:sym typeface="Microsoft Yahei"/>
              </a:rPr>
              <a:t>Part 2 </a:t>
            </a:r>
            <a:endParaRPr b="1" i="1" sz="2800" u="none" cap="none" strike="noStrike">
              <a:solidFill>
                <a:srgbClr val="000000"/>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rgbClr val="000000"/>
                </a:solidFill>
                <a:latin typeface="Microsoft Yahei"/>
                <a:ea typeface="Microsoft Yahei"/>
                <a:cs typeface="Microsoft Yahei"/>
                <a:sym typeface="Microsoft Yahei"/>
              </a:rPr>
              <a:t>Research Question &amp; Hypothesis</a:t>
            </a:r>
            <a:endParaRPr b="1" i="1" sz="2800" u="none" cap="none" strike="noStrike">
              <a:solidFill>
                <a:srgbClr val="000000"/>
              </a:solidFill>
              <a:latin typeface="Microsoft Yahei"/>
              <a:ea typeface="Microsoft Yahei"/>
              <a:cs typeface="Microsoft Yahei"/>
              <a:sym typeface="Microsoft Yahei"/>
            </a:endParaRPr>
          </a:p>
        </p:txBody>
      </p:sp>
      <p:sp>
        <p:nvSpPr>
          <p:cNvPr id="180" name="Google Shape;180;g61afa42c81_13_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g61afa42c81_0_81"/>
          <p:cNvPicPr preferRelativeResize="0"/>
          <p:nvPr>
            <p:ph idx="1" type="body"/>
          </p:nvPr>
        </p:nvPicPr>
        <p:blipFill rotWithShape="1">
          <a:blip r:embed="rId3">
            <a:alphaModFix/>
          </a:blip>
          <a:srcRect b="-1109" l="0" r="0" t="1110"/>
          <a:stretch/>
        </p:blipFill>
        <p:spPr>
          <a:xfrm>
            <a:off x="0" y="0"/>
            <a:ext cx="3497400" cy="6933600"/>
          </a:xfrm>
          <a:prstGeom prst="rect">
            <a:avLst/>
          </a:prstGeom>
          <a:noFill/>
          <a:ln>
            <a:noFill/>
          </a:ln>
        </p:spPr>
      </p:pic>
      <p:sp>
        <p:nvSpPr>
          <p:cNvPr id="186" name="Google Shape;186;g61afa42c81_0_81"/>
          <p:cNvSpPr/>
          <p:nvPr/>
        </p:nvSpPr>
        <p:spPr>
          <a:xfrm>
            <a:off x="4731275" y="1179075"/>
            <a:ext cx="5679000" cy="1073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p:txBody>
      </p:sp>
      <p:pic>
        <p:nvPicPr>
          <p:cNvPr id="187" name="Google Shape;187;g61afa42c81_0_81"/>
          <p:cNvPicPr preferRelativeResize="0"/>
          <p:nvPr/>
        </p:nvPicPr>
        <p:blipFill rotWithShape="1">
          <a:blip r:embed="rId4">
            <a:alphaModFix/>
          </a:blip>
          <a:srcRect b="0" l="5285" r="0" t="0"/>
          <a:stretch/>
        </p:blipFill>
        <p:spPr>
          <a:xfrm>
            <a:off x="337525" y="257175"/>
            <a:ext cx="1498050" cy="542925"/>
          </a:xfrm>
          <a:prstGeom prst="rect">
            <a:avLst/>
          </a:prstGeom>
          <a:noFill/>
          <a:ln>
            <a:noFill/>
          </a:ln>
        </p:spPr>
      </p:pic>
      <p:pic>
        <p:nvPicPr>
          <p:cNvPr id="188" name="Google Shape;188;g61afa42c81_0_81"/>
          <p:cNvPicPr preferRelativeResize="0"/>
          <p:nvPr/>
        </p:nvPicPr>
        <p:blipFill rotWithShape="1">
          <a:blip r:embed="rId5">
            <a:alphaModFix/>
          </a:blip>
          <a:srcRect b="0" l="0" r="0" t="0"/>
          <a:stretch/>
        </p:blipFill>
        <p:spPr>
          <a:xfrm>
            <a:off x="11292974" y="183862"/>
            <a:ext cx="705853" cy="689549"/>
          </a:xfrm>
          <a:prstGeom prst="rect">
            <a:avLst/>
          </a:prstGeom>
          <a:noFill/>
          <a:ln>
            <a:noFill/>
          </a:ln>
        </p:spPr>
      </p:pic>
      <p:sp>
        <p:nvSpPr>
          <p:cNvPr id="189" name="Google Shape;189;g61afa42c81_0_81"/>
          <p:cNvSpPr txBox="1"/>
          <p:nvPr/>
        </p:nvSpPr>
        <p:spPr>
          <a:xfrm>
            <a:off x="4961075" y="1237300"/>
            <a:ext cx="5319600" cy="80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venir"/>
                <a:ea typeface="Avenir"/>
                <a:cs typeface="Avenir"/>
                <a:sym typeface="Avenir"/>
              </a:rPr>
              <a:t>Do historical data sufficiently predict title defects?</a:t>
            </a:r>
            <a:endParaRPr b="0" i="0" sz="2200" u="none" cap="none" strike="noStrike">
              <a:solidFill>
                <a:srgbClr val="000000"/>
              </a:solidFill>
              <a:latin typeface="Avenir"/>
              <a:ea typeface="Avenir"/>
              <a:cs typeface="Avenir"/>
              <a:sym typeface="Avenir"/>
            </a:endParaRPr>
          </a:p>
        </p:txBody>
      </p:sp>
      <p:sp>
        <p:nvSpPr>
          <p:cNvPr id="190" name="Google Shape;190;g61afa42c81_0_81"/>
          <p:cNvSpPr/>
          <p:nvPr/>
        </p:nvSpPr>
        <p:spPr>
          <a:xfrm>
            <a:off x="4738175" y="530475"/>
            <a:ext cx="5665200" cy="648600"/>
          </a:xfrm>
          <a:prstGeom prst="rect">
            <a:avLst/>
          </a:prstGeom>
          <a:solidFill>
            <a:srgbClr val="42E8CE">
              <a:alpha val="3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2600" u="none" cap="none" strike="noStrike">
                <a:solidFill>
                  <a:schemeClr val="dk1"/>
                </a:solidFill>
                <a:latin typeface="Avenir"/>
                <a:ea typeface="Avenir"/>
                <a:cs typeface="Avenir"/>
                <a:sym typeface="Avenir"/>
              </a:rPr>
              <a:t>Research Q1</a:t>
            </a:r>
            <a:endParaRPr b="1" i="0" sz="2600" u="none" cap="none" strike="noStrike">
              <a:solidFill>
                <a:srgbClr val="3A3838"/>
              </a:solidFill>
              <a:latin typeface="Avenir"/>
              <a:ea typeface="Avenir"/>
              <a:cs typeface="Avenir"/>
              <a:sym typeface="Avenir"/>
            </a:endParaRPr>
          </a:p>
        </p:txBody>
      </p:sp>
      <p:sp>
        <p:nvSpPr>
          <p:cNvPr id="191" name="Google Shape;191;g61afa42c81_0_81"/>
          <p:cNvSpPr/>
          <p:nvPr/>
        </p:nvSpPr>
        <p:spPr>
          <a:xfrm>
            <a:off x="4733825" y="3313075"/>
            <a:ext cx="5679000" cy="1073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p:txBody>
      </p:sp>
      <p:sp>
        <p:nvSpPr>
          <p:cNvPr id="192" name="Google Shape;192;g61afa42c81_0_81"/>
          <p:cNvSpPr txBox="1"/>
          <p:nvPr/>
        </p:nvSpPr>
        <p:spPr>
          <a:xfrm>
            <a:off x="4961075" y="3387075"/>
            <a:ext cx="5219400" cy="80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venir"/>
                <a:ea typeface="Avenir"/>
                <a:cs typeface="Avenir"/>
                <a:sym typeface="Avenir"/>
              </a:rPr>
              <a:t>Which features are most predictive of title defects?</a:t>
            </a:r>
            <a:endParaRPr b="0" i="0" sz="2200" u="none" cap="none" strike="noStrike">
              <a:solidFill>
                <a:srgbClr val="000000"/>
              </a:solidFill>
              <a:latin typeface="Avenir"/>
              <a:ea typeface="Avenir"/>
              <a:cs typeface="Avenir"/>
              <a:sym typeface="Avenir"/>
            </a:endParaRPr>
          </a:p>
        </p:txBody>
      </p:sp>
      <p:sp>
        <p:nvSpPr>
          <p:cNvPr id="193" name="Google Shape;193;g61afa42c81_0_81"/>
          <p:cNvSpPr/>
          <p:nvPr/>
        </p:nvSpPr>
        <p:spPr>
          <a:xfrm>
            <a:off x="4747595" y="2664475"/>
            <a:ext cx="5665200" cy="648600"/>
          </a:xfrm>
          <a:prstGeom prst="rect">
            <a:avLst/>
          </a:prstGeom>
          <a:solidFill>
            <a:srgbClr val="42E8CE">
              <a:alpha val="3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2600" u="none" cap="none" strike="noStrike">
                <a:solidFill>
                  <a:schemeClr val="dk1"/>
                </a:solidFill>
                <a:latin typeface="Avenir"/>
                <a:ea typeface="Avenir"/>
                <a:cs typeface="Avenir"/>
                <a:sym typeface="Avenir"/>
              </a:rPr>
              <a:t>Research Q2</a:t>
            </a:r>
            <a:endParaRPr b="1" i="0" sz="2600" u="none" cap="none" strike="noStrike">
              <a:solidFill>
                <a:srgbClr val="3A3838"/>
              </a:solidFill>
              <a:latin typeface="Avenir"/>
              <a:ea typeface="Avenir"/>
              <a:cs typeface="Avenir"/>
              <a:sym typeface="Avenir"/>
            </a:endParaRPr>
          </a:p>
        </p:txBody>
      </p:sp>
      <p:sp>
        <p:nvSpPr>
          <p:cNvPr id="194" name="Google Shape;194;g61afa42c81_0_81"/>
          <p:cNvSpPr/>
          <p:nvPr/>
        </p:nvSpPr>
        <p:spPr>
          <a:xfrm>
            <a:off x="4760400" y="5443675"/>
            <a:ext cx="5679000" cy="1073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61afa42c81_0_81"/>
          <p:cNvSpPr txBox="1"/>
          <p:nvPr/>
        </p:nvSpPr>
        <p:spPr>
          <a:xfrm>
            <a:off x="4987650" y="5517675"/>
            <a:ext cx="5219400" cy="80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venir"/>
                <a:ea typeface="Avenir"/>
                <a:cs typeface="Avenir"/>
                <a:sym typeface="Avenir"/>
              </a:rPr>
              <a:t>The given historical data cannot accurately predict title defects.</a:t>
            </a:r>
            <a:endParaRPr b="0" i="0" sz="2200" u="none" cap="none" strike="noStrike">
              <a:solidFill>
                <a:schemeClr val="dk1"/>
              </a:solidFill>
              <a:latin typeface="Avenir"/>
              <a:ea typeface="Avenir"/>
              <a:cs typeface="Avenir"/>
              <a:sym typeface="Avenir"/>
            </a:endParaRPr>
          </a:p>
        </p:txBody>
      </p:sp>
      <p:sp>
        <p:nvSpPr>
          <p:cNvPr id="196" name="Google Shape;196;g61afa42c81_0_81"/>
          <p:cNvSpPr/>
          <p:nvPr/>
        </p:nvSpPr>
        <p:spPr>
          <a:xfrm>
            <a:off x="4774170" y="4795075"/>
            <a:ext cx="5665200" cy="648600"/>
          </a:xfrm>
          <a:prstGeom prst="rect">
            <a:avLst/>
          </a:prstGeom>
          <a:solidFill>
            <a:srgbClr val="42E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2600" u="none" cap="none" strike="noStrike">
                <a:solidFill>
                  <a:schemeClr val="dk1"/>
                </a:solidFill>
                <a:latin typeface="Avenir"/>
                <a:ea typeface="Avenir"/>
                <a:cs typeface="Avenir"/>
                <a:sym typeface="Avenir"/>
              </a:rPr>
              <a:t>Null Hypothesis</a:t>
            </a:r>
            <a:endParaRPr b="1" i="0" sz="2600" u="none" cap="none" strike="noStrike">
              <a:solidFill>
                <a:srgbClr val="3A3838"/>
              </a:solidFill>
              <a:latin typeface="Avenir"/>
              <a:ea typeface="Avenir"/>
              <a:cs typeface="Avenir"/>
              <a:sym typeface="Avenir"/>
            </a:endParaRPr>
          </a:p>
        </p:txBody>
      </p:sp>
      <p:sp>
        <p:nvSpPr>
          <p:cNvPr id="197" name="Google Shape;197;g61afa42c81_0_8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2019-09-13T00:56:04Z</dcterms:created>
  <dc:creator>Kewen Gu</dc:creator>
</cp:coreProperties>
</file>